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84" r:id="rId3"/>
    <p:sldId id="260" r:id="rId4"/>
    <p:sldId id="303" r:id="rId5"/>
    <p:sldId id="305" r:id="rId6"/>
    <p:sldId id="306" r:id="rId7"/>
    <p:sldId id="307" r:id="rId8"/>
    <p:sldId id="308" r:id="rId9"/>
    <p:sldId id="283" r:id="rId10"/>
    <p:sldId id="310" r:id="rId11"/>
    <p:sldId id="309" r:id="rId12"/>
    <p:sldId id="299" r:id="rId13"/>
    <p:sldId id="301" r:id="rId14"/>
    <p:sldId id="302" r:id="rId15"/>
    <p:sldId id="261" r:id="rId16"/>
    <p:sldId id="262" r:id="rId17"/>
    <p:sldId id="270" r:id="rId18"/>
    <p:sldId id="263" r:id="rId19"/>
    <p:sldId id="300" r:id="rId20"/>
    <p:sldId id="271" r:id="rId21"/>
    <p:sldId id="259" r:id="rId22"/>
    <p:sldId id="276" r:id="rId23"/>
    <p:sldId id="273" r:id="rId24"/>
    <p:sldId id="277" r:id="rId25"/>
    <p:sldId id="278" r:id="rId26"/>
    <p:sldId id="275" r:id="rId27"/>
    <p:sldId id="272" r:id="rId28"/>
    <p:sldId id="279" r:id="rId29"/>
    <p:sldId id="280" r:id="rId30"/>
    <p:sldId id="281" r:id="rId31"/>
    <p:sldId id="282" r:id="rId32"/>
    <p:sldId id="298" r:id="rId33"/>
    <p:sldId id="287" r:id="rId34"/>
    <p:sldId id="285" r:id="rId35"/>
    <p:sldId id="286" r:id="rId36"/>
    <p:sldId id="288" r:id="rId37"/>
    <p:sldId id="289" r:id="rId38"/>
    <p:sldId id="290" r:id="rId39"/>
    <p:sldId id="291" r:id="rId40"/>
    <p:sldId id="292" r:id="rId41"/>
    <p:sldId id="293" r:id="rId42"/>
    <p:sldId id="295" r:id="rId43"/>
    <p:sldId id="294" r:id="rId44"/>
    <p:sldId id="297" r:id="rId45"/>
    <p:sldId id="296" r:id="rId46"/>
    <p:sldId id="267" r:id="rId47"/>
    <p:sldId id="26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5"/>
    <p:restoredTop sz="94582"/>
  </p:normalViewPr>
  <p:slideViewPr>
    <p:cSldViewPr snapToGrid="0">
      <p:cViewPr>
        <p:scale>
          <a:sx n="148" d="100"/>
          <a:sy n="148" d="100"/>
        </p:scale>
        <p:origin x="-424" y="-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45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1495 0 24575,'-22'0'0,"-21"0"0,-32 0 0,1 0 0,-5 0 0,21 0 0,0 0 0,-20 0 0,1 0 0,-19 0 0,8 0 0,11 0 0,12 0 0,16 0 0,2 0 0,0 0 0,1 2 0,1 5 0,3 3 0,3 4 0,5 3 0,4-1 0,5 2 0,5 0 0,-2 3 0,1 5 0,-1 2 0,-2 1 0,2-1 0,0-2 0,4-3 0,4-2 0,5-6 0,4-3 0,3-2 0,2-1 0,0 2 0,0 5 0,0 8 0,0 4 0,0 3 0,0-3 0,2-6 0,3-2 0,4-3 0,5 1 0,3 3 0,4 2 0,5 2 0,6 1 0,4-4 0,7 0 0,7-2 0,6-1 0,6-3 0,1-4 0,-2-6 0,-1-4 0,-2-2 0,-4 0 0,-3 0 0,-3 0 0,0 0 0,-3 0 0,-1 0 0,-2 0 0,-4 0 0,3 0 0,2 0 0,5 0 0,2 0 0,-1 0 0,-3 0 0,-6 0 0,-4 0 0,-2 0 0,-1 0 0,2 0 0,-2 0 0,0 0 0,-2 0 0,-1 0 0,1 0 0,-2 0 0,-1 0 0,-13 0 0,3-2 0,-6-2 0,8-4 0,6-4 0,6 0 0,0-3 0,-1-1 0,-3-1 0,-4-3 0,1-3 0,1-4 0,1-4 0,-1-2 0,-2-1 0,-5 2 0,-7 4 0,-5 5 0,-5 3 0,-2 9 0,0-3 0,0 0 0,0-7 0,0-2 0,0-3 0,0 1 0,0 2 0,-2 1 0,-4 0 0,-4 0 0,-4-1 0,-2-2 0,-4 2 0,-5 2 0,-7 2 0,-9 2 0,-6 2 0,-6 2 0,1 3 0,3 5 0,2 2 0,4 3 0,2 0 0,2 0 0,3 0 0,3 0 0,1 0 0,0 0 0,2 0 0,0 0 0,4 0 0,5 0 0,10 0 0,4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6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24575,'0'23'0,"0"-2"0,0 0 0,0-4 0,0-4 0,0-4 0,0-3 0,-1-1 0,0 1 0,-1-1 0,0 0 0,1 0 0,-1-1 0,0 2 0,1-4 0,-2 2 0,1-2 0,-1 0 0,0 0 0,0 0 0,1-1 0,0 0 0,0-1 0,0 1 0,-1 1 0,0 0 0,1-1 0,-1 2 0,0-1 0,1 0 0,0 0 0,2 0 0,0 0 0,0-7 0,0-2 0,0-1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8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24575,'51'0'0,"17"0"0,-19 0 0,3 0 0,8 0 0,1 0 0,-1 0 0,0 0 0,-5 0 0,-1 0 0,37 0 0,-20 0 0,-11 0 0,-17 0 0,-15 0 0,-10 0 0,-6 0 0,-2 0 0,12 0 0,18 0 0,20 0 0,10 0 0,-6 0 0,-18 0 0,-16 0 0,-17 0 0,-4 0 0,-7 0 0,-2 1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24575,'0'17'0,"0"0"0,0 0 0,0-1 0,0-1 0,0-2 0,-2-1 0,-1-1 0,-3-3 0,-1-1 0,0-2 0,0 0 0,1 0 0,1-2 0,1 2 0,1-4 0,1 2 0,0-2 0,0 0 0,1 1 0,0-2 0,1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3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24575,'56'0'0,"3"0"0,11 0 0,-3 0 0,-14 0 0,-10 0 0,-21 0 0,-8 0 0,-11 0 0,0 0 0,0 0 0,0 0 0,1 0 0,3 0 0,7 0 0,4 0 0,3 0 0,-1 0 0,-5 0 0,-3 0 0,-5 0 0,-4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8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1 24575,'-2'32'0,"-6"16"0,-7 15 0,-4 9 0,1-7 0,3-9 0,8-25 0,2-8 0,4-17 0,-4 10 0,-4 11 0,-5 11 0,-3 9 0,-1 1 0,2-5 0,3-9 0,5-12 0,3-9 0,1 5 0,-2 8 0,-4 9 0,-2 3 0,1-5 0,2-9 0,4-8 0,-2 3 0,-2 5 0,-2 3 0,0-2 0,3-7 0,2-6 0,4-7 0,1-2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19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24575,'0'11'0,"0"5"0,0-2 0,0 7 0,0-8 0,0 2 0,0-3 0,0 0 0,0-1 0,0 0 0,0 0 0,0 0 0,0 0 0,0 0 0,0 0 0,0 0 0,0-3 0,0-4 0,1-5 0,3-2 0,2-4 0,1 1 0,6 0 0,6 2 0,9 2 0,7 1 0,2 1 0,0 0 0,1 0 0,5 0 0,6 0 0,3 2 0,-2 1 0,-4 2 0,-8-1 0,-4 0 0,-3-3 0,-6 0 0,-3-1 0,-7 0 0,1 0 0,2 0 0,21 0 0,12 0 0,8 0 0,0 0 0,-9 0 0,-2 0 0,-4 0 0,-4 0 0,-5 0 0,-3 0 0,-2 0 0,-3 1 0,-2 1 0,-3-1 0,-1 1 0,0-2 0,0 0 0,5 1 0,4 0 0,5 1 0,4 1 0,1-1 0,1 0 0,-2-1 0,0 0 0,0-1 0,0 0 0,2 0 0,2 0 0,0 0 0,0 0 0,1 0 0,-2 0 0,-1 0 0,-1 0 0,-3 0 0,-2 0 0,2 1 0,-1 0 0,1 1 0,0 1 0,-4-1 0,-1 0 0,-5 0 0,-1 0 0,3 0 0,5 1 0,8-1 0,4 0 0,3-1 0,-4-1 0,-6 0 0,-7 0 0,-5 0 0,1 0 0,5 0 0,3 0 0,2 0 0,-4 0 0,-5 0 0,-4 0 0,-1 0 0,2 0 0,1 0 0,-2 0 0,-1 0 0,-3 0 0,0 0 0,0 0 0,1 0 0,0 0 0,-2 0 0,-1 0 0,-1 0 0,-2 0 0,0 0 0,-1 0 0,-2-1 0,1-1 0,3-1 0,2-1 0,3 1 0,-2 0 0,-3 1 0,-2 0 0,-4 0 0,-1 0 0,-1 0 0,0 1 0,0-1 0,-1 2 0,-3 0 0,0 0 0,-1 0 0,-1 0 0,0-1 0,-2-1 0,-1-1 0,0-1 0,0-1 0,0-1 0,0-1 0,0 0 0,-1-1 0,-1 1 0,-1 0 0,0 0 0,1 0 0,-2-1 0,0 0 0,-2-2 0,0 0 0,0-4 0,2 6 0,1-2 0,3 5 0,0-1 0,0 1 0,0 1 0,0 1 0,0 0 0,0 0 0,0 1 0,0-2 0,0 1 0,0 0 0,0-1 0,-1 0 0,0 0 0,-1-1 0,1 0 0,0 0 0,1 0 0,0 2 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23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24575,'0'8'0,"0"3"0,0 1 0,0 1 0,0-1 0,0-1 0,0 0 0,0-1 0,0 0 0,0 0 0,0-1 0,0 0 0,0-1 0,0-3 0,0-2 0,0 0 0,0 1 0,0-1 0,0 0 0,0 0 0,0-1 0,0 1 0,0 0 0,0-1 0,0 1 0,0 1 0,0 0 0,0 1 0,0 0 0,0 0 0,0-1 0,0 1 0,0 2 0,0-1 0,0 2 0,0-1 0,0-2 0,0-2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1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0 0,0-1 0,1-3 0,1-3 0,1-1 0,0-1 0,0 0 0,-1 0 0,1 0 0,0-1 0,0 0 0,1-3 0,1 0 0,2-4 0,-2 4 0,3-2 0,-1 4 0,3 1 0,3 0 0,4 1 0,4 0 0,3 0 0,4 0 0,3 0 0,8 0 0,8 0 0,11 0 0,8 0 0,4 1 0,0 1 0,-8 1 0,-7 1 0,-7-2 0,-5 0 0,0-2 0,3 0 0,4 0 0,0 1 0,-3 1 0,-4 0 0,-9 0 0,-4-1 0,-6 1 0,-2 0 0,-3-2 0,-3 0 0,-4 0 0,-3 1 0,-3 1 0,-1-1 0,0 0 0,-2-1 0,0 0 0,0 0 0,1 0 0,-2 1 0,1 0 0,-5 1 0,-7-1 0,4-1 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2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24575,'-17'54'0,"-3"1"0,-8 9 0,3-11 0,9-16 0,6-13 0,4-13 0,2-7 0,1-3 0,1-4 0,2 1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0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24575,'-2'9'0,"2"-3"0,0-2 0,4-5 0,4 0 0,13 0 0,20-1 0,31 1 0,24 1 0,-42 0 0,0 0 0,2 0 0,-1 0 0,-3 0 0,0 0 0,0 0 0,0 0 0,1 1 0,1 0 0,4 2 0,1 0 0,3 0 0,-1 1 0,2 0 0,0 1 0,-2-1 0,-2 0 0,-6-1 0,0 1 0,40 3 0,-15 1 0,-8-1 0,-5 0 0,-1-2 0,0-2 0,1 1 0,0-3 0,-1 1 0,-2 1 0,-2-1 0,-2 0 0,-1 0 0,-4 0 0,-4 1 0,-5 0 0,-2 0 0,0-1 0,0 0 0,-4 0 0,-6-1 0,-7-1 0,-9 0 0,-5 0 0,-3 0 0,-2 0 0,9 0 0,19 0 0,19 0 0,7 0 0,-7 0 0,-16 0 0,-15 0 0,-13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5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3103 294 24575,'0'-20'0,"0"-2"0,0-1 0,-2 2 0,0 8 0,0 3 0,-4 3 0,-5-4 0,-11-7 0,-12-4 0,-6-5 0,1 4 0,6 6 0,9 9 0,2 2 0,-5 3 0,-9 1 0,-7 0 0,-3 2 0,-1 0 0,2 0 0,3-2 0,3-3 0,2 0 0,2-2 0,-1 2 0,0 0 0,-1 0 0,-1 3 0,-4 0 0,-7 2 0,-12 0 0,-7 0 0,-4 0 0,-2 0 0,4 0 0,6 0 0,4 0 0,6 0 0,-1 0 0,-2 0 0,-2 0 0,-1 0 0,0 0 0,2 0 0,1 0 0,0 0 0,2 0 0,0 0 0,5 0 0,2 0 0,5 0 0,4 0 0,4 0 0,4 0 0,-2 0 0,-2 0 0,-5 0 0,-4 2 0,-2 1 0,0 1 0,1 0 0,3 0 0,1 2 0,4 1 0,4 2 0,2 1 0,5 0 0,3 1 0,0 0 0,2 1 0,1 0 0,0-1 0,2 0 0,1 2 0,6-8 0,1 3 0,6-6 0,0 2 0,0 0 0,-1 0 0,0 3 0,-4 2 0,-4 4 0,-1-1 0,0-2 0,0-2 0,8-1 0,-1 0 0,4-1 0,-3 5 0,-2 1 0,1 3 0,0 1 0,0 1 0,2 1 0,-2-1 0,1 1 0,1-1 0,-1 1 0,0-1 0,1 0 0,-2 1 0,1 1 0,0 1 0,0 3 0,0 0 0,1-2 0,2 2 0,1-1 0,2 3 0,0 3 0,0 5 0,0 0 0,0 2 0,0-1 0,0-3 0,0 1 0,0-1 0,0 2 0,0 2 0,0 0 0,0-3 0,0-5 0,0-7 0,0 4 0,0 22 0,0 31 0,0-27 0,0 1 0,0 2 0,0-1 0,0 44 0,0-15 0,0-13 0,0-13 0,0-14 0,0-12 0,0-5 0,0-5 0,-2 1 0,-1 5 0,1 5 0,0 7 0,2 4 0,0 4 0,0 0 0,0-1 0,0-5 0,0-4 0,0-5 0,0-6 0,0-6 0,0-1 0,0 13 0,0 19 0,0 40 0,0-37 0,0 0 0,0 0 0,0-1 0,0 41 0,0-27 0,0-7 0,0-7 0,0-6 0,0-3 0,0-3 0,0-1 0,0 0 0,0-1 0,0-4 0,0 0 0,0-2 0,0 2 0,0-4 0,0-4 0,0-4 0,0-4 0,0 4 0,0 8 0,0 9 0,0 9 0,0-1 0,0-5 0,0-10 0,0-8 0,0-3 0,0-3 0,4 9 0,-3-9 0,2 12 0,-3 4 0,0 54 0,0-30 0,0 3 0,0 4 0,0 0 0,0-5 0,0-3 0,0 16 0,0-16 0,0-12 0,0-6 0,0-5 0,0-2 0,0 3 0,0 6 0,0 2 0,0 4 0,0-2 0,0-6 0,0-2 0,0-1 0,0 1 0,0 2 0,0 0 0,0-2 0,0-3 0,0-3 0,0-4 0,2-1 0,3-3 0,0-2 0,2 0 0,0-1 0,2 4 0,1 0 0,-1-1 0,-2-6 0,-3-5 0,-1-3 0,0-2 0,1 2 0,1 3 0,0 3 0,1 1 0,1-2 0,1-2 0,0-2 0,0-1 0,1 1 0,2 1 0,5 1 0,3 0 0,8-1 0,2 1 0,5-3 0,1 0 0,2 0 0,-1 0 0,0-1 0,-2-3 0,-1-2 0,2 1 0,1 1 0,2 1 0,1 0 0,0-3 0,3-2 0,6 0 0,7 0 0,6 0 0,-2 0 0,-4 0 0,-8 0 0,-12 0 0,-12 0 0,3 0 0,17 0 0,30 0 0,-25 0 0,4 0 0,4 0 0,2 0 0,1 0 0,0 0 0,-3 0 0,-1 0 0,44 0 0,-14 0 0,-16 0 0,-9 0 0,-9 0 0,-3 0 0,0 0 0,2 0 0,4 0 0,0 0 0,-3 0 0,-3 0 0,-4 0 0,1 0 0,0 0 0,0 0 0,-1 0 0,-2-1 0,-4-1 0,-3-1 0,-5 1 0,-3-1 0,-1 1 0,-1 0 0,0-2 0,0 1 0,0 0 0,-1-1 0,-3 1 0,-2-1 0,-1-2 0,-1-1 0,4-4 0,-9 4 0,1-2 0,-10 4 0,-2 0 0,-1-1 0,0-1 0,0-4 0,0-2 0,0 0 0,0 3 0,0 3 0,0 0 0,0 1 0,2-6 0,6-8 0,2-2 0,-1 1 0,-3 7 0,-6 5 0,1-1 0,1-2 0,0-1 0,0-3 0,1-4 0,0-2 0,0-1 0,0 2 0,-1 1 0,0 2 0,0 0 0,-1-1 0,-1-4 0,0-8 0,0-5 0,0 0 0,0 3 0,0 3 0,0 1 0,0 11 0,0-11 0,0-15 0,0-28 0,0-22 0,0-6 0,0 7 0,0 9 0,0 8 0,0 13 0,0 10 0,0 10 0,0 10 0,0 0 0,0 15 0,0-3 0,0 9 0,0-5 0,0 0 0,0-3 0,0-3 0,0 1 0,0 2 0,0 6 0,0 6 0,0 1 0,0 1 0,0-5 0,0-2 0,0-3 0,0 1 0,0 2 0,0-8 0,0-23 0,0-3 0,0-7 0,0-9 0,0-2 0,0-2 0,0 0 0,0 7 0,0 4 0,0-20 0,0 11 0,0 11 0,0 11 0,0 10 0,-2 11 0,0 7 0,-1 5 0,1-3 0,2-7 0,0-8 0,0-5 0,0 1 0,0 11 0,0-2 0,0-18 0,0-44 0,0 33 0,0-4 0,0-13 0,0-1 0,0 2 0,0 0 0,0 7 0,0 1 0,0 2 0,0 3 0,0-32 0,0 19 0,0 14 0,0 12 0,0 19 0,0 4 0,0 12 0,0-4 0,0-3 0,0-4 0,0 4 0,0-6 0,0 7 0,0-3 0,0 3 0,0 5 0,0 0 0,0-3 0,0-4 0,0-8 0,0-4 0,0 0 0,0 4 0,0 3 0,0 0 0,-2-2 0,0-5 0,-1-1 0,2 2 0,1-1 0,0 10 0,0-5 0,0 5 0,0-9 0,0 0 0,0 2 0,0 2 0,0 4 0,0 0 0,0 1 0,0-1 0,0-1 0,0-2 0,0 3 0,0 1 0,0 8 0,0-3 0,0 4 0,0-8 0,0-5 0,0 7 0,0-6 0,0 6 0,-1-11 0,-2-9 0,1-8 0,-1 3 0,2 6 0,1 11 0,0 3 0,0 0 0,0-5 0,0-3 0,0 2 0,0 6 0,0 6 0,0 5 0,0-2 0,-2-3 0,-1-1 0,1-1 0,0 0 0,2 2 0,0 2 0,0 1 0,0 2 0,0-3 0,0-1 0,0 2 0,0 1 0,0-1 0,0-3 0,0-1 0,0-3 0,0 9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2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24575,'31'0'0,"30"0"0,-11 0 0,6 0 0,17 0 0,5 0 0,6 0 0,2 0 0,2 0 0,1 0 0,1 0 0,0 0 0,0 0 0,0 0 0,-1 0 0,1 0 0,-1 0 0,0 0 0,-4 0 0,-1 0 0,-3 0 0,1 0 0,2 0 0,1 0 0,3 0 0,0 0 0,-2 0 0,-1 0 0,-5 0 0,0-2 0,-8 1 0,-2-2 0,-7 1 0,-2 0 0,-4-1 0,-3 0 0,41-1 0,-15 1 0,-11 0 0,0 1 0,-1-1 0,1-2 0,0-1 0,-5 1 0,-4 0 0,-4 2 0,-1 0 0,-1-2 0,-3 2 0,-10 0 0,-11 1 0,-11-1 0,-11 2 0,-1-1 0,-5 2 0,-1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4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24575,'0'35'0,"0"9"0,0 8 0,0-2 0,0-29 0,0-8 0,0-14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6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24575,'0'25'0,"0"-1"0,0 1 0,0-11 0,0-3 0,0-6 0,0 3 0,0 9 0,0 10 0,0 4 0,0-1 0,0-8 0,0-7 0,0-7 0,0-4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23:42:24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24575,'-12'12'0,"-4"1"0,-5 3 0,-2 1 0,1 0 0,2-3 0,3-2 0,6-3 0,3-4 0,6-1 0,7 1 0,10 5 0,7 5 0,4 3 0,-2 0 0,-6-4 0,-5-5 0,-6-3 0,-2-3 0,-3-2 0,-1 0 0,1 0 0,-1 1 0,0-1 0,1 0 0,0 1 0,1 1 0,0 1 0,3 2 0,0 1 0,0 0 0,0 0 0,-2-3 0,-2-1 0,-1-2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23:42:29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0 126 24575,'25'0'0,"8"0"0,10 0 0,8 0 0,1 0 0,5 0 0,10 0 0,3 0 0,-3 0 0,-9 0 0,-15 0 0,-5 0 0,-3 0 0,-3 0 0,-3-1 0,-2-1 0,-1 0 0,0-1 0,-1 1 0,-2 0 0,-1 1 0,-2 1 0,0 0 0,2 0 0,3 0 0,3 0 0,2 0 0,0 0 0,1 0 0,-1 0 0,-1 0 0,-3 0 0,-2 0 0,-2 1 0,0 0 0,0 0 0,0-1 0,1 1 0,-2-1 0,0 1 0,0 0 0,0 0 0,0 0 0,0-1 0,-1 1 0,-1 0 0,-1 0 0,-1 0 0,-1-1 0,0 0 0,1 1 0,5 1 0,3 0 0,4 0 0,-2-1 0,-6-1 0,-4 0 0,-2 0 0,-1 0 0,-3 0 0,0 0 0,-2 0 0,-1 0 0,0 0 0,0 0 0,-1 0 0,0 0 0,-1 0 0,-1 0 0,-1 0 0,1-1 0,0 0 0,0-1 0,-3-4 0,-4-5 0,-8-6 0,-7-3 0,-3-1 0,0 5 0,5 4 0,2 4 0,4 3 0,1 1 0,1 0 0,3 2 0,1 0 0,3 2 0,5 4 0,4 5 0,5 5 0,5 6 0,2 2 0,0 0 0,-1-1 0,-3-4 0,-4-3 0,-3-5 0,-4-3 0,-2-3 0,-3-1 0,-3 0 0,-5 4 0,-6 4 0,-7 7 0,-6 5 0,-2 2 0,4-4 0,5-5 0,7-6 0,7-4 0,1-1 0,3-3 0,0 1 0,0 0 0,-2 2 0,-1 0 0,-1 2 0,0-1 0,3-2 0,1-1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24575,'0'23'0,"0"4"0,0 5 0,0 6 0,0 1 0,0 7 0,0 3 0,0-1 0,0 0 0,0-4 0,0-1 0,0 2 0,0-1 0,0-5 0,0-5 0,0-10 0,0-5 0,0 0 0,0 5 0,0 7 0,0 2 0,0-2 0,0-7 0,0-10 0,0-6 0,0-5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24575,'0'17'0,"0"9"0,0 8 0,0 0 0,0 0 0,0-4 0,0 8 0,0 6 0,0-2 0,0 3 0,0-7 0,0-5 0,0 3 0,0-17 0,3 3 0,0-8 0,0 6 0,-1 2 0,-2 0 0,0-1 0,0 1 0,0 0 0,0-1 0,0-3 0,0-4 0,0-1 0,0 4 0,0 5 0,0 2 0,0-4 0,0-7 0,0-5 0,0 0 0,0 5 0,0 8 0,0 6 0,0-1 0,0-8 0,0-9 0,0-6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24575,'0'11'0,"0"6"0,0 7 0,0 2 0,0 0 0,1-3 0,0 0 0,0-1 0,0-3 0,0-3 0,0-4 0,0-9 0,-1-16 0,1-7 0,3-15 0,2 3 0,2 2 0,-1 5 0,1 6 0,-1 4 0,0 4 0,1 3 0,0 2 0,1 3 0,2 1 0,-2 1 0,-1 1 0,0 0 0,-2 4 0,0 8 0,0 12 0,-2 10 0,-3 2 0,0-6 0,-1-10 0,0-6 0,0-10 0,0-5 0,0-9 0,4-17 0,5-9 0,4-3 0,4 4 0,-2 13 0,0 5 0,0 3 0,0 5 0,-1 1 0,-1 4 0,-2 2 0,-3 1 0,-2 1 0,-1 2 0,0 7 0,0 8 0,0 10 0,0 7 0,-1-2 0,-1-5 0,-2-8 0,0-5 0,1-7 0,-1-1 0,-1-5 0,1 4 0,-1 3 0,0 5 0,0 3 0,0 0 0,0-2 0,0-5 0,0-4 0,0-1 0,0-2 0,0 0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24575,'0'14'0,"0"-1"0,0-3 0,0 2 0,0-1 0,0 4 0,0 3 0,0-3 0,0-2 0,0-2 0,0-7 0,0 1 0,0 0 0,0 2 0,0 2 0,0 0 0,0-1 0,0-4 0,0 0 0,0-3 0,0 1 0,0 0 0,0 0 0,0 0 0,0 0 0,1 2 0,0-2 0,0 1 0,-1-3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3:3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2227 638 24575,'0'-36'0,"-1"-16"0,-5-18 0,-1-2 0,-2 21 0,2 16 0,3 22 0,-1 3 0,-7-2 0,-17-15 0,-22-15 0,-23-10 0,-12 4 0,0 10 0,8 12 0,10 9 0,4 4 0,-2 3 0,-2 3 0,-4 3 0,2 2 0,2 2 0,3 0 0,5 0 0,3 3 0,3 5 0,5 5 0,4 9 0,3 1 0,2 4 0,-1 5 0,-3 7 0,-6 8 0,-4 12 0,-3 10 0,1 5 0,4 3 0,5-4 0,7-7 0,3-2 0,2 4 0,0 8 0,-1 15 0,20-42 0,-1 1 0,1 2 0,0-1 0,1-1 0,-1-1 0,-12 42 0,2 1 0,5 0 0,4 1 0,5-4 0,0-5 0,3-5 0,-3 0 0,0 4 0,-2-2 0,0-2 0,3-3 0,2-2 0,5 3 0,2 1 0,2 2 0,0 3 0,0 2 0,0-1 0,0 0 0,0 0 0,3 0 0,4-2 0,3-3 0,2-3 0,0 0 0,2 2 0,1 6 0,2 5 0,2-5 0,-3-12 0,-2-11 0,-4-10 0,1-5 0,2 4 0,3 1 0,7 7 0,8 6 0,12 8 0,12 6 0,5-3 0,3-1 0,1-8 0,-1-5 0,-1-7 0,-1-8 0,1-7 0,14-5 0,11-2 0,-38-17 0,2 0 0,2-1 0,0-1 0,-2-2 0,-1-3 0,46 4 0,-10-8 0,-8-4 0,-7 0 0,-1-3 0,0-8 0,0-9 0,3-8 0,-4-4 0,-7 0 0,-9 0 0,-11 0 0,-7 1 0,-3-3 0,1-5 0,4-10 0,4-8 0,3-5 0,-1-4 0,-3-6 0,-5-7 0,-7-5 0,-5-2 0,-7 3 0,-5 4 0,-5 4 0,-3 0 0,1-2 0,-1-6 0,2-5 0,-1-4 0,0-1 0,0 4 0,-2 4 0,0 8 0,-2 0 0,0-7 0,0-9 0,0 42 0,0-1 0,-1-1 0,0 1 0,-6-43 0,-4 11 0,-9 13 0,-5 1 0,-1-8 0,1-9 0,15 38 0,1-1 0,1 0 0,1 0 0,-4-44 0,2 7 0,0 9 0,1 6 0,-1-1 0,1 1 0,0 6 0,1 4 0,-1 0 0,-3 0 0,-1-2 0,3 5 0,0 11 0,5 8 0,2 6 0,1 2 0,1-5 0,0-3 0,0 2 0,-2 2 0,0 12 0,0 10 0,1 5 0,-1-4 0,-2-12 0,-1-12 0,-1-8 0,2 5 0,-1 10 0,3 15 0,0 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24575,'0'18'0,"0"-1"0,0 5 0,0-2 0,0-1 0,0 0 0,0 0 0,0-1 0,0-2 0,0-4 0,0-5 0,0-2 0,0-2 0,0-3 0,0-5 0,0-2 0,0-6 0,0-1 0,0 0 0,0 0 0,0 1 0,0 3 0,0 1 0,2 3 0,1-2 0,1-1 0,0 0 0,0-1 0,0 4 0,0 1 0,0-1 0,2-1 0,3-3 0,2 0 0,2 0 0,-2 2 0,-2 2 0,-1 3 0,-3 2 0,0 1 0,-2 0 0,-1 0 0,0 0 0,2 1 0,2 6 0,2 5 0,0 5 0,0 3 0,-1 0 0,-1 0 0,0 1 0,-2-1 0,0-1 0,0-2 0,-2-4 0,-1-4 0,0-1 0,-1-5 0,1 0 0,0-2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24575,'0'23'0,"0"3"0,0 6 0,0 0 0,0-2 0,0-4 0,0-1 0,0-11 0,0 2 0,0-13 0,0 1 0,0-2 0,0 1 0,0 2 0,0 0 0,0 0 0,0-2 0,0-2 0,0-8 0,0-2 0,0-10 0,0-2 0,0-1 0,0 0 0,0 6 0,1 5 0,0 5 0,1 1 0,0-1 0,2-4 0,3-4 0,0-1 0,0 1 0,-1 4 0,-2 4 0,-1 3 0,-1 2 0,2 0 0,1 1 0,3 0 0,0 0 0,1 1 0,-2 1 0,0 8 0,0 7 0,1 8 0,0 5 0,0 0 0,-2-3 0,-2-6 0,-2-6 0,-1-4 0,-1-7 0,0-3 0,0-8 0,0-4 0,1-6 0,0-2 0,2 0 0,-1 2 0,1 3 0,-1 3 0,-1 1 0,1 0 0,0 1 0,1 0 0,1 0 0,0 0 0,2 0 0,-3 4 0,2-1 0,-2 4 0,0 1 0,0 0 0,0 1 0,1 0 0,4 0 0,2 0 0,2 2 0,0 2 0,-3 1 0,0 2 0,-2 5 0,0 7 0,0 8 0,0 3 0,-2-4 0,-2-7 0,-1-6 0,-1-7 0,-1 0 0,1-5 0,0 1 0,0 0 0,-1-1 0,0 1 0,1 0 0,-1 0 0,1 1 0,-1-1 0,0 1 0,0-2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36 24575,'0'-8'0,"0"0"0,0 0 0,0 2 0,-1 2 0,-3 3 0,-5 0 0,-7 1 0,-3 0 0,-1 0 0,4 0 0,4 0 0,3 0 0,2 0 0,-1 1 0,-1 3 0,0 1 0,0 4 0,3-1 0,1 0 0,2-1 0,2-2 0,0 1 0,1 2 0,0 1 0,0 3 0,0 0 0,2 1 0,1 1 0,3-1 0,1-1 0,0-1 0,-1-1 0,0-2 0,0-3 0,3-1 0,3-2 0,4-1 0,2 0 0,0-1 0,-2-1 0,-2-3 0,-2-2 0,-4-2 0,0-3 0,-2-1 0,-1-2 0,-1-1 0,-1 2 0,-2 0 0,0 7 0,0-2 0,-1 2 0,0-4 0,0-1 0,0 1 0,0 3 0,0 4 0,1 15 0,3 8 0,1 14 0,4 2 0,0-5 0,-2-8 0,-2-8 0,-2-6 0,0 1 0,0-1 0,-2-1 0,1-3 0,-1-1 0,0-3 0,0-1 0,-1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24575,'14'7'0,"6"5"0,3 6 0,1 1 0,-6-4 0,-5-4 0,-5-4 0,2 0 0,3 3 0,7 4 0,2 3 0,-2-1 0,-5-5 0,-7-4 0,-3-3 0,1-2 0,1 1 0,1 1 0,1 0 0,-4 0 0,-1-2 0,-1-1 0,-2 0 0,0 0 0,1 2 0,3 2 0,2 0 0,2 1 0,-3-1 0,-1-2 0,-2-1 0,-3-1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0 24575,'-13'21'0,"1"-2"0,2-4 0,3-4 0,2-3 0,1 0 0,-2 2 0,-1 1 0,-1 0 0,1 0 0,2-2 0,0-1 0,-1 2 0,0 0 0,-1-1 0,1 1 0,1-2 0,1-2 0,0-1 0,-1 1 0,-1 0 0,-3 2 0,-1 2 0,0 0 0,0 0 0,3-1 0,2-3 0,2-3 0,0-1 0,0 1 0,0 1 0,-3 1 0,-1 3 0,0-1 0,0 1 0,3-2 0,1-1 0,3-2 0,-1-2 0,0 0 0,-1-1 0,0 1 0,0 1 0,1 0 0,1 1 0,0-3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10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24575,'17'-4'0,"32"0"0,51 4 0,-28 0 0,8 0 0,15 0 0,4 0 0,-31 0 0,2 0 0,0 0 0,-1 0 0,0 0 0,0 0 0,-1 0 0,0 0 0,-1 0 0,24 0 0,-2 0 0,-6 0 0,-3 0 0,-12 0 0,-4 0 0,30 0 0,-27 0 0,-28 0 0,-8 0 0,0 0 0,10 0 0,13 0 0,4 0 0,-2 0 0,-9 0 0,-13 0 0,-10 0 0,-8 0 0,-5 0 0,-3 0 0,-4 0 0,-1 2 0,-1 0 0,-3 0 0,-12-1 0,8-1 0,-8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12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24575,'28'0'0,"29"0"0,-6 0 0,5 0 0,16 0 0,4 0 0,6 0 0,0 0 0,-1 0 0,-1 0 0,-7 0 0,-3 0 0,-1 0 0,-2 0 0,0 0 0,-1 0 0,-5 0 0,0 0 0,-4 0 0,-1 0 0,-2 0 0,0 0 0,-3 0 0,-2 0 0,40 0 0,-20 0 0,-23 2 0,-20 0 0,-11 1 0,-8 0 0,-4-1 0,-3 0 0,-13-1 0,8 0 0,-8-1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14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24575,'26'14'0,"16"11"0,21 16 0,10 7 0,-9-5 0,-13-8 0,-17-12 0,-13-7 0,-9-7 0,-5-5 0,-2-4 0,-2 0 0,3 0 0,-2 0 0,1 1 0,-1 1 0,-2-1 0,0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45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24575,'3'11'0,"3"4"0,2 10 0,0 3 0,0 2 0,-3-5 0,-3-7 0,0-2 0,-2 0 0,1 7 0,1 0 0,0-2 0,0-8 0,-1-5 0,-1-1 0,0-2 0,0 1 0,0 0 0,0 0 0,1 4 0,1 0 0,0-2 0,-1-4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8T00:12:03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1 203 24575,'22'0'0,"22"0"0,33 0 0,19 0 0,-42-1 0,1 2 0,1-1 0,1 1 0,-7 0 0,0 0 0,43 2 0,-18-2 0,-16-1 0,-3 0 0,-8 0 0,-6 0 0,-5 0 0,-7 0 0,-1 0 0,-3 0 0,-1 0 0,-1 0 0,-4 0 0,0 0 0,-1 0 0,-1 0 0,0-1 0,1 0 0,1-2 0,3 0 0,4 0 0,3-1 0,7 1 0,5-1 0,3 2 0,1 1 0,-3 1 0,-6 0 0,-7 0 0,-9 0 0,-7 0 0,-6 0 0,-4-1 0,-5-2 0,-8-8 0,-14-11 0,-8-5 0,-6-2 0,0 4 0,4 6 0,3 2 0,4 3 0,5 3 0,12 7 0,6 2 0,12 6 0,9 4 0,8 7 0,9 7 0,4 8 0,-1 1 0,-6-4 0,-10-7 0,-7-7 0,-7-5 0,-3-3 0,-3-1 0,-1-3 0,0 1 0,3 2 0,2 3 0,3 1 0,1 1 0,-3-2 0,-2-3 0,-2 0 0,-1-2 0,-2 0 0,-3-1 0,-4-1 0,-12 2 0,-35 10 0,-27 10 0,-14 7 0,1 3 0,26-5 0,17-4 0,15-1 0,9-3 0,6-1 0,8-7 0,5-2 0,6-8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5:09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1594 419 24575,'0'-7'0,"0"-4"0,0-5 0,0 2 0,0 2 0,-1 6 0,-7-1 0,-17-13 0,-32-21 0,16 12 0,-3-2 0,-7-4 0,-1 1 0,1 3 0,1 2 0,-33-16 0,23 16 0,23 15 0,16 8 0,4 5 0,-9 1 0,-16 0 0,-21 0 0,-16 3 0,-10 5 0,2 5 0,10 5 0,11 4 0,10 4 0,5 3 0,3 3 0,3 5 0,2 4 0,2 2 0,2 0 0,5-4 0,5-4 0,5-1 0,5 0 0,3 3 0,5 6 0,4 4 0,4 2 0,2 3 0,1 2 0,5 10 0,7 6 0,7 3 0,3-4 0,0-12 0,-1-6 0,1-8 0,4-2 0,5 2 0,4 2 0,5 5 0,5-1 0,8 1 0,7-2 0,11-3 0,8-3 0,6-6 0,4-7 0,1-9 0,-41-13 0,2-2 0,0-2 0,2-1 0,1-1 0,0-1 0,-1-1 0,0-1 0,39-7 0,-9-10 0,-14-8 0,-9-10 0,-6-11 0,-3-7 0,-5-3 0,-7-1 0,-2-5 0,-7-7 0,-2-11 0,-5-1 0,-9 6 0,-6 6 0,-5 10 0,-3 5 0,-3 4 0,-7 1 0,-7-1 0,-7 1 0,-1 1 0,0 5 0,3 7 0,5 10 0,3 8 0,5 7 0,-1 4 0,0-4 0,-2-3 0,-1 0 0,-2 0 0,-2 3 0,-1 1 0,0 3 0,3 1 0,5 4 0,4 1 0,2 2 0,1 1 0,2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6:28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809 1071 24575,'-94'0'0,"11"0"0,31 0 0,7 0 0,7 0 0,5 0 0,5 0 0,2 0 0,3 0 0,3 0 0,1 0 0,1 0 0,-2 0 0,-2 0 0,0 0 0,-1 0 0,0 0 0,9 0 0,-1 0 0,9 0 0,1 0 0,0 0 0,0 0 0,-4 0 0,-9 0 0,-8 0 0,-8 0 0,1 0 0,8 0 0,9 0 0,10-2 0,4-7 0,1-10 0,1-14 0,2-19 0,2-4 0,0 2 0,2 8 0,-1 11 0,0-2 0,2-2 0,-1-4 0,1-2 0,2-1 0,-1 2 0,-1 4 0,0 5 0,-3 6 0,-2 4 0,0 6 0,-2 4 0,0 6 0,0 3 0,0-2 0,0-1 0,0-3 0,0 2 0,0 2 0,0 0 0,0-3 0,0-2 0,0-2 0,0 2 0,2 4 0,12 5 0,15 3 0,21 1 0,12 0 0,2 0 0,-3 0 0,-11 0 0,-7 0 0,-11 0 0,-8 0 0,-5 0 0,-3 0 0,-2 0 0,-1 0 0,1 0 0,-1 0 0,2 0 0,-3 0 0,-3 0 0,-4 0 0,0 0 0,3 0 0,3 0 0,1 0 0,-2 0 0,-3 0 0,1 0 0,5 0 0,6 0 0,-1 0 0,-6-6 0,-14-8 0,-16-10 0,-8-5 0,-6-1 0,2 4 0,2 4 0,4 2 0,4 4 0,4 4 0,3 4 0,3 3 0,6 5 0,5 5 0,8 5 0,11 9 0,19 15 0,7 6 0,-1-1 0,-8-7 0,-16-14 0,-6-4 0,-3-4 0,-3-5 0,-2-2 0,0 1 0,3 2 0,2 4 0,4 3 0,2 1 0,-1 0 0,-2-4 0,-7-3 0,-7-4 0,-4-2 0,-2-1 0,-1 0 0,-7 0 0,-10 0 0,-13 1 0,-12 6 0,-6 6 0,3 6 0,5 1 0,11-1 0,9-2 0,3-2 0,12-6 0,-1 0 0,8-7 0,1 0 0,1-1 0,1-1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34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39 127 24575,'19'0'0,"0"0"0,4 0 0,-11 0 0,2 0 0,-11 0 0,2 0 0,0 0 0,-1-2 0,-2-4 0,0-3 0,-2-2 0,0-3 0,-1-1 0,-2-1 0,-3 1 0,-4 1 0,-1 4 0,0 2 0,2 4 0,2 2 0,0 1 0,-2 1 0,0 1 0,-2 3 0,-1 6 0,1 5 0,-1 2 0,3-2 0,4-1 0,2-1 0,2 2 0,1 1 0,2-2 0,2 0 0,2-2 0,2 1 0,3 0 0,0 1 0,1-4 0,-3-1 0,-1-5 0,0-1 0,0-2 0,1-1 0,3 0 0,-2 0 0,0 0 0,-2 0 0,-4-1 0,-2 0 0,-1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3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24575,'0'27'0,"0"6"0,0 10 0,0 1 0,0-4 0,0-8 0,0-8 0,0-6 0,0-4 0,0-1 0,0-3 0,2 0 0,-1-5 0,0 0 0,0-4 0,2 0 0,1-1 0,3 0 0,2 0 0,-3 0 0,3 0 0,-2-3 0,7-4 0,3-6 0,1-2 0,-2 2 0,-5 3 0,-5 5 0,-4 2 0,-1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4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24575,'13'0'0,"12"0"0,6 0 0,0 0 0,-13 0 0,-11 0 0,-7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6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24575,'0'9'0,"0"9"0,0 16 0,0 11 0,0 6 0,0-1 0,0-12 0,0-10 0,0-14 0,0-8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7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12 24575,'-10'-2'0,"-2"0"0,-1 2 0,-1 0 0,2 0 0,-1 1 0,0 2 0,3 2 0,0 4 0,3 3 0,2 2 0,1 1 0,2 2 0,1-1 0,1 1 0,2-2 0,3-2 0,2-4 0,2-2 0,3-3 0,2-3 0,3-1 0,2-3 0,-1-7 0,0-6 0,-4-2 0,-3 1 0,-2 0 0,-3 2 0,-1-2 0,-2 0 0,-2 2 0,1 5 0,-1 3 0,0 4 0,0 2 0,-1 6 0,0 7 0,0 10 0,0 5 0,2 1 0,1-4 0,0-6 0,1-6 0,-1-3 0,-1-5 0,-1-1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2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24575,'6'7'0,"1"3"0,4 5 0,2 5 0,2 1 0,4 2 0,-8-9 0,3 1 0,-8-10 0,0 0 0,-1-3 0,-3-8 0,-1-6 0,1-11 0,3-2 0,0 1 0,1 5 0,-3 10 0,0 1 0,-1 5 0,0-2 0,-1 2 0,1-1 0,-1-1 0,0 2 0,-6 16 0,-5 10 0,-6 23 0,-4 9 0,1 4 0,0-4 0,4-9 0,4-13 0,4-10 0,4-9 0,2-5 0,0-5 0,0-2 0,0 0 0,-1 1 0,0 2 0,-1 3 0,1-1 0,1-3 0,1-2 0,0-3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4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24575,'15'0'0,"0"0"0,3 0 0,-2 0 0,0 0 0,3 0 0,-1 0 0,-1 0 0,-4 0 0,-8 0 0,1-2 0,-3-2 0,1-2 0,-1-1 0,0 2 0,-2 0 0,-1 2 0,0-1 0,-1-3 0,-2-2 0,-2-1 0,-1 1 0,-2 4 0,2 3 0,1 2 0,-1 0 0,-2 0 0,-2 1 0,-1 2 0,-1 3 0,2 3 0,1 3 0,3 1 0,1 1 0,3 1 0,1 0 0,1 0 0,0 0 0,2-1 0,2 2 0,5 0 0,3-2 0,3 0 0,3-4 0,3-3 0,2-3 0,3-4 0,1-6 0,0-10 0,-3-5 0,-6-4 0,-5 6 0,-6 7 0,-4 6 0,-2 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6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24575,'0'22'0,"0"3"0,0 2 0,0-2 0,0-5 0,0-4 0,0-2 0,0-1 0,0-2 0,0-4 0,0 0 0,0-1 0,0 1 0,0 1 0,0 0 0,0-2 0,0-3 0,0-12 0,0-13 0,1-12 0,1-9 0,2 2 0,1 9 0,0 9 0,0 10 0,-1 7 0,1 1 0,2 2 0,4 0 0,1-2 0,3 2 0,1-1 0,-2 2 0,-2 1 0,-5 0 0,-3 1 0,-2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23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24575,'4'11'0,"1"2"0,3 0 0,1 2 0,0-3 0,0-1 0,1-1 0,1 2 0,1 1 0,0 0 0,-1-1 0,-2-3 0,-2-1 0,-3-5 0,-1-1 0,-2-1 0,0 0 0,0 0 0,2 2 0,2 2 0,0 0 0,0 1 0,0 2 0,-3-4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24575,'0'16'0,"0"7"0,4 9 0,2 0 0,2-1 0,0-12 0,-3-7 0,0-7 0,0-5 0,13 0 0,19 0 0,36 0 0,-25 0 0,4 0 0,11 0 0,3 0 0,6 0 0,0 0 0,-2 0 0,-1 0 0,-2 0 0,-2 0 0,-9 0 0,-1 0 0,40 0 0,-10 0 0,-5 0 0,-7 0 0,-1 0 0,-3 0 0,-3 0 0,-1 0 0,-5 0 0,-5 0 0,-6 0 0,-8 0 0,-4 0 0,0 0 0,1 0 0,2 0 0,3 0 0,5 0 0,5 0 0,4 0 0,7 0 0,8 0 0,6 0 0,3 0 0,-8 0 0,-7 0 0,-10 0 0,-5 0 0,-5 0 0,-6-3 0,-4 0 0,-4 0 0,-13 1 0,-2 2 0,-13 0 0,2 0 0,4 0 0,6 0 0,11 0 0,7 0 0,0 0 0,-3 0 0,-7 0 0,-13-4 0,-1-5 0,-10-6 0,0-11 0,0-16 0,2-5 0,1 2 0,0 14 0,-1 15 0,-2 9 0,0 0 0,0 5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24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24575,'-5'8'0,"-2"1"0,-2 3 0,-2 1 0,0 1 0,1-2 0,0-1 0,-1 0 0,1 0 0,0-1 0,-1 0 0,3-1 0,0-1 0,2 0 0,2-1 0,2-2 0,-2 1 0,2-1 0,-3 1 0,-1 0 0,1-1 0,0-1 0,3-2 0,1-1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38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2 0,0 5 0,0 4 0,0 2 0,0-4 0,0-3 0,0-1 0,0-3 0,0 1 0,0 0 0,0-1 0,0-1 0,0-2 0,0-3 0,0-3 0,0-7 0,0-3 0,0-8 0,1 0 0,-1 1 0,2 1 0,2 1 0,0 2 0,0-1 0,1 2 0,0-1 0,1 3 0,-1 0 0,2 1 0,-3 3 0,2 0 0,-4 2 0,1 0 0,0 2 0,1-1 0,2 1 0,0 0 0,1 0 0,-1 0 0,0 0 0,2 0 0,-1 1 0,1 1 0,0 3 0,-2 2 0,0 2 0,-1 4 0,0 3 0,-2 3 0,-1 1 0,0-2 0,-1-2 0,-1-5 0,0-4 0,0-1 0,0 0 0,0-1 0,0-1 0,0-1 0,0-1 0,1-1 0,0 0 0,-1 0 0,0 1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9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24575,'0'12'0,"0"11"0,0 22 0,0 15 0,0 8 0,0-14 0,0-16 0,0-17 0,2-10 0,4-5 0,8-6 0,21-3 0,22 0 0,31-3 0,-30 2 0,3 1 0,6-1 0,2 0 0,6 1 0,0-1 0,-2 1 0,0 1 0,-5-1 0,-1 0 0,-6 1 0,-3 0 0,-5 0 0,-3 0 0,42-1 0,-7 3 0,-1 0 0,-4 0 0,-10 0 0,-12 0 0,-15 0 0,-13 0 0,-11 0 0,-6 0 0,-4 0 0,1 0 0,13 0 0,15 0 0,16 0 0,7 0 0,-5 0 0,-11 0 0,-16 0 0,-9 0 0,2 0 0,1 0 0,3 0 0,0 0 0,-4 0 0,-10-2 0,-2-2 0,-10-4 0,0-13 0,0-11 0,5-10 0,4-4 0,3 12 0,-2 10 0,-5 7 0,-3 7 0,-2 1 0,0 2 0,0 1 0,0-3 0,0 1 0,0 0 0,0 1 0,0 2 0,0 0 0,0 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1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24575,'40'0'0,"34"0"0,-13 0 0,8 0 0,24 0 0,6 0 0,-21 0 0,3 0 0,1 0 0,6 0 0,2 0 0,-1 0-433,3 0 0,0 0 1,0 0 432,-1 0 0,-1 0 0,-2 0 0,-8 0 0,-1 0 0,-2 0 0,-7 0 0,-1 0 0,-3 0 158,19 0 0,-6 0-158,-16 0 0,-4 0 0,39 0 0,-29 0 0,-17 0 0,-10 0 982,-5 0-982,2 0 0,1 0 0,2 0 0,0 0 0,-2 0 0,-3-3 0,-7-1 0,-6 0 0,-6 1 0,-4 3 0,-4 0 0,-1 0 0,-4 0 0,-2 0 0,0 0 0,2 0 0,3 0 0,6 0 0,7 0 0,4 0 0,-2 0 0,-4 0 0,-7 0 0,-4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3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24575,'34'21'0,"17"20"0,23 20 0,-36-26 0,0-1 0,23 21 0,-18-17 0,-19-14 0,-9-11 0,-6-3 0,-2-4 0,-1 0 0,-2-2 0,1-1 0,-2-1 0,-1 1 0,0-2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24575,'17'0'0,"10"0"0,10 0 0,10 0 0,1 0 0,-2 0 0,-1 0 0,3 0 0,5 0 0,4 0 0,-2 0 0,-12 0 0,-12 0 0,-13 0 0,-8 0 0,-3 0 0,-2 0 0,-2 0 0,1 0 0,2 0 0,10 0 0,16 0 0,14 0 0,8 0 0,-6 0 0,-12 0 0,-12 0 0,-10 0 0,-7 0 0,-4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DCE0A-41BD-B043-8AF2-05448F86F8BA}" type="datetimeFigureOut">
              <a:rPr lang="en-US" smtClean="0"/>
              <a:t>7/19/24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83E1A-E045-AF4B-865E-F9E0E553B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4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8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63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98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33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11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9B21-9A9D-B8F0-AFC4-B7A59C4ED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B029F1-4B5B-8B2A-8941-71490F68A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3DF92-C627-2360-68F4-0F166D07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A3D1B-8B6D-1AF0-6BBA-DAE58FFE1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DD725-515F-DFD6-06CD-208A4FC6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7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6423-D458-7363-2602-C3B4BFA0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5F5D2-C3A1-D056-17A9-D7B2B1BB0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1ABB5-3971-EE6E-26BD-3EC72C09C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5CF-59C8-CACE-3245-021CE775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3D9EE-623A-3D87-E42E-57BD1DC3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4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9B1C6E-F333-54C4-1D7A-B5A4D5756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D5C25-19F2-4C63-198F-FC7D991FB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A7F5C-B9CB-0E6F-D011-838849782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99123-7F0C-FF65-057E-9C7E8C85E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AF042-5F8C-3793-1437-6F13F544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0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9A5A-B888-4C9B-62D8-E29BD2A1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3977-FCC6-8ACA-775A-D50B58DB5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44BEE-C33E-8240-1EB7-1650758C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D7D2A-F8FE-04DC-D63E-759968F2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50936-1EB6-78F6-100F-988DFEF0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8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01B0C-A456-A568-DA52-A96C447A6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CC39D-DD4C-369E-1801-0FD521B5B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C395-2E6D-9E8A-F9F4-AE00E9F3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DFEBE-FBCC-3841-932C-0D80C9BF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FCC3-C65A-3852-687D-8CD9C238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7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307E-1BA6-CCAC-4D4C-E5E15224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CC3B5-1EBF-1378-78ED-DF5CBF5B2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30D56-028F-D925-01B0-0FBB987EC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5C11B-28F6-473B-6D54-B478D986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F8081-71D3-B71D-19BD-690CDD99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F5EC0-0FF8-0312-CC8D-B672E7F2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8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79FD-E75C-99BD-DCED-DA029981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628A9-E8EA-A583-4B5A-5357D9EF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E9A25-783E-905A-1901-52BD80516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836E88-7366-A269-50EA-85AE8201D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77871-6397-D710-BC90-4314E22D4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A49C85-428D-5519-8740-434BD9FC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42EFF-E094-CD1F-D6E0-31973837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AD5DCF-387C-681F-45DE-02F843BE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2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7E8F-CAED-1AF0-6977-55FE0DA6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9BB2C-AC1D-8BD1-2F6E-C4D10380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E7568-1898-978D-8F7A-85B03A61D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EA618-9971-F808-9A1C-9C2657D5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2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F452D-1A62-1EF6-899B-6B28B328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074DFF-4686-FDEE-5E70-7CCDCEFF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FA742-8A04-8DF1-4AE1-D804528C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9674-87E1-61CF-820F-5EB2D36A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111EA-7353-BEF7-F2D1-0E4262026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2AB58-8AC9-21B2-F93E-15E295991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5A7A3-B38B-A04B-E23C-7F7E4AF2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7EDD5-CB62-C14B-02B1-26772CF3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0E653-06A4-0046-A99F-0B858719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62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280E-ED82-BCEE-AF93-A91C04CF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22063-A9BF-E06F-C48B-D255FB262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080A3-BA8E-84D9-3E98-31EA8B1E7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AB376-6705-F3D4-3A0B-6E3D677C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FD559-CE83-55A1-1C99-753406F4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3973C-B32E-D9A2-2D7A-3009B05A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6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21DC1-A966-9283-E42F-B62C639B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37F5C-6467-5DF2-0994-613BE5DCE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0DDB5-7EF3-6598-E736-C30813E15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D6B25D-6180-8A4B-A793-018FF6C62EF2}" type="datetimeFigureOut">
              <a:rPr lang="en-US" smtClean="0"/>
              <a:t>7/19/24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9809-33AF-E311-799F-6A732984C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AF848-2315-7B9D-8EDA-F6B705C20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0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20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20.png"/><Relationship Id="rId4" Type="http://schemas.openxmlformats.org/officeDocument/2006/relationships/image" Target="../media/image1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36.png"/><Relationship Id="rId4" Type="http://schemas.openxmlformats.org/officeDocument/2006/relationships/customXml" Target="../ink/ink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40.png"/><Relationship Id="rId4" Type="http://schemas.openxmlformats.org/officeDocument/2006/relationships/customXml" Target="../ink/ink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customXml" Target="../ink/ink14.xml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2.xml"/><Relationship Id="rId1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2" Type="http://schemas.openxmlformats.org/officeDocument/2006/relationships/hyperlink" Target="https://finance.yahoo.com/quote/%5EGSPC?p=%5EGSP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6.xm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customXml" Target="../ink/ink22.xml"/><Relationship Id="rId4" Type="http://schemas.openxmlformats.org/officeDocument/2006/relationships/customXml" Target="../ink/ink19.xml"/><Relationship Id="rId9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customXml" Target="../ink/ink24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29.xml"/><Relationship Id="rId18" Type="http://schemas.openxmlformats.org/officeDocument/2006/relationships/image" Target="../media/image79.png"/><Relationship Id="rId26" Type="http://schemas.openxmlformats.org/officeDocument/2006/relationships/image" Target="../media/image84.png"/><Relationship Id="rId3" Type="http://schemas.openxmlformats.org/officeDocument/2006/relationships/image" Target="../media/image71.png"/><Relationship Id="rId21" Type="http://schemas.openxmlformats.org/officeDocument/2006/relationships/customXml" Target="../ink/ink33.xml"/><Relationship Id="rId7" Type="http://schemas.openxmlformats.org/officeDocument/2006/relationships/customXml" Target="../ink/ink26.xml"/><Relationship Id="rId12" Type="http://schemas.openxmlformats.org/officeDocument/2006/relationships/image" Target="../media/image76.png"/><Relationship Id="rId17" Type="http://schemas.openxmlformats.org/officeDocument/2006/relationships/customXml" Target="../ink/ink31.xml"/><Relationship Id="rId25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8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customXml" Target="../ink/ink28.xml"/><Relationship Id="rId24" Type="http://schemas.openxmlformats.org/officeDocument/2006/relationships/image" Target="../media/image82.png"/><Relationship Id="rId5" Type="http://schemas.openxmlformats.org/officeDocument/2006/relationships/customXml" Target="../ink/ink25.xml"/><Relationship Id="rId15" Type="http://schemas.openxmlformats.org/officeDocument/2006/relationships/customXml" Target="../ink/ink30.xml"/><Relationship Id="rId23" Type="http://schemas.openxmlformats.org/officeDocument/2006/relationships/customXml" Target="../ink/ink34.xml"/><Relationship Id="rId10" Type="http://schemas.openxmlformats.org/officeDocument/2006/relationships/image" Target="../media/image75.png"/><Relationship Id="rId19" Type="http://schemas.openxmlformats.org/officeDocument/2006/relationships/customXml" Target="../ink/ink32.xml"/><Relationship Id="rId4" Type="http://schemas.openxmlformats.org/officeDocument/2006/relationships/image" Target="../media/image72.png"/><Relationship Id="rId9" Type="http://schemas.openxmlformats.org/officeDocument/2006/relationships/customXml" Target="../ink/ink27.xml"/><Relationship Id="rId14" Type="http://schemas.openxmlformats.org/officeDocument/2006/relationships/image" Target="../media/image77.png"/><Relationship Id="rId22" Type="http://schemas.openxmlformats.org/officeDocument/2006/relationships/image" Target="../media/image81.png"/><Relationship Id="rId27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35.xml"/><Relationship Id="rId7" Type="http://schemas.openxmlformats.org/officeDocument/2006/relationships/customXml" Target="../ink/ink37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customXml" Target="../ink/ink36.xml"/><Relationship Id="rId10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openxmlformats.org/officeDocument/2006/relationships/customXml" Target="../ink/ink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13" Type="http://schemas.openxmlformats.org/officeDocument/2006/relationships/customXml" Target="../ink/ink45.xml"/><Relationship Id="rId18" Type="http://schemas.openxmlformats.org/officeDocument/2006/relationships/image" Target="../media/image100.png"/><Relationship Id="rId26" Type="http://schemas.openxmlformats.org/officeDocument/2006/relationships/image" Target="../media/image104.png"/><Relationship Id="rId3" Type="http://schemas.openxmlformats.org/officeDocument/2006/relationships/customXml" Target="../ink/ink40.xml"/><Relationship Id="rId21" Type="http://schemas.openxmlformats.org/officeDocument/2006/relationships/customXml" Target="../ink/ink49.xml"/><Relationship Id="rId7" Type="http://schemas.openxmlformats.org/officeDocument/2006/relationships/customXml" Target="../ink/ink42.xml"/><Relationship Id="rId12" Type="http://schemas.openxmlformats.org/officeDocument/2006/relationships/image" Target="../media/image97.png"/><Relationship Id="rId17" Type="http://schemas.openxmlformats.org/officeDocument/2006/relationships/customXml" Target="../ink/ink47.xml"/><Relationship Id="rId25" Type="http://schemas.openxmlformats.org/officeDocument/2006/relationships/customXml" Target="../ink/ink51.xml"/><Relationship Id="rId2" Type="http://schemas.openxmlformats.org/officeDocument/2006/relationships/image" Target="../media/image93.png"/><Relationship Id="rId16" Type="http://schemas.openxmlformats.org/officeDocument/2006/relationships/image" Target="../media/image99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customXml" Target="../ink/ink44.xml"/><Relationship Id="rId24" Type="http://schemas.openxmlformats.org/officeDocument/2006/relationships/image" Target="../media/image103.png"/><Relationship Id="rId5" Type="http://schemas.openxmlformats.org/officeDocument/2006/relationships/customXml" Target="../ink/ink41.xml"/><Relationship Id="rId15" Type="http://schemas.openxmlformats.org/officeDocument/2006/relationships/customXml" Target="../ink/ink46.xml"/><Relationship Id="rId23" Type="http://schemas.openxmlformats.org/officeDocument/2006/relationships/customXml" Target="../ink/ink50.xml"/><Relationship Id="rId10" Type="http://schemas.openxmlformats.org/officeDocument/2006/relationships/image" Target="../media/image96.png"/><Relationship Id="rId19" Type="http://schemas.openxmlformats.org/officeDocument/2006/relationships/customXml" Target="../ink/ink48.xml"/><Relationship Id="rId4" Type="http://schemas.openxmlformats.org/officeDocument/2006/relationships/image" Target="../media/image94.png"/><Relationship Id="rId9" Type="http://schemas.openxmlformats.org/officeDocument/2006/relationships/customXml" Target="../ink/ink43.xml"/><Relationship Id="rId14" Type="http://schemas.openxmlformats.org/officeDocument/2006/relationships/image" Target="../media/image98.png"/><Relationship Id="rId22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enbian/stock-rnn" TargetMode="External"/><Relationship Id="rId2" Type="http://schemas.openxmlformats.org/officeDocument/2006/relationships/hyperlink" Target="https://lilianweng.github.io/posts/2017-07-08-stock-rnn-part-1/#the-go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csdn.net/Nichlson/article/details/121085747" TargetMode="External"/><Relationship Id="rId4" Type="http://schemas.openxmlformats.org/officeDocument/2006/relationships/hyperlink" Target="https://lilianweng.github.io/posts/2017-07-08-stock-rnn-part-1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10BA-FCE6-6ADD-F4FC-BCBFD89F3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RNN </a:t>
            </a:r>
            <a:r>
              <a:rPr lang="en-US" dirty="0"/>
              <a:t>Stock Prediction + Quantization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40F12-9D5D-F779-7EAD-B4057B876F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Michael</a:t>
            </a:r>
            <a:r>
              <a:rPr lang="zh-CN" altLang="en-US" dirty="0"/>
              <a:t> </a:t>
            </a:r>
            <a:r>
              <a:rPr lang="en-US" altLang="zh-CN" dirty="0"/>
              <a:t>Zhou</a:t>
            </a:r>
          </a:p>
          <a:p>
            <a:r>
              <a:rPr lang="en-US" altLang="zh-CN" dirty="0" err="1"/>
              <a:t>Rongchao</a:t>
            </a:r>
            <a:r>
              <a:rPr lang="zh-CN" altLang="en-US" dirty="0"/>
              <a:t> </a:t>
            </a:r>
            <a:r>
              <a:rPr lang="en-US" altLang="zh-CN" dirty="0"/>
              <a:t>Microelectronics,</a:t>
            </a:r>
            <a:r>
              <a:rPr lang="zh-CN" altLang="en-US" dirty="0"/>
              <a:t> </a:t>
            </a:r>
            <a:r>
              <a:rPr lang="en-US" altLang="zh-CN" dirty="0"/>
              <a:t>Inc.,</a:t>
            </a:r>
            <a:r>
              <a:rPr lang="zh-CN" altLang="en-US" dirty="0"/>
              <a:t> </a:t>
            </a:r>
            <a:r>
              <a:rPr lang="en-US" altLang="zh-CN" dirty="0"/>
              <a:t>Shanghai,</a:t>
            </a:r>
            <a:r>
              <a:rPr lang="zh-CN" altLang="en-US" dirty="0"/>
              <a:t> </a:t>
            </a:r>
            <a:r>
              <a:rPr lang="en-US" altLang="zh-CN" dirty="0"/>
              <a:t>China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0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07DC-D764-4038-36F2-41B103B6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High-Frequency</a:t>
            </a:r>
            <a:r>
              <a:rPr lang="zh-CN" altLang="en-US" sz="3600" dirty="0"/>
              <a:t> </a:t>
            </a:r>
            <a:r>
              <a:rPr lang="en-US" altLang="zh-CN" sz="3600" dirty="0"/>
              <a:t>Activity</a:t>
            </a:r>
            <a:r>
              <a:rPr lang="zh-CN" altLang="en-US" sz="3600" dirty="0"/>
              <a:t> </a:t>
            </a:r>
            <a:r>
              <a:rPr lang="en-US" altLang="zh-CN" sz="3600" dirty="0"/>
              <a:t>(Main</a:t>
            </a:r>
            <a:r>
              <a:rPr lang="zh-CN" altLang="en-US" sz="3600" dirty="0"/>
              <a:t> </a:t>
            </a:r>
            <a:r>
              <a:rPr lang="en-US" altLang="zh-CN" sz="3600" dirty="0"/>
              <a:t>Contract</a:t>
            </a:r>
            <a:r>
              <a:rPr lang="zh-CN" altLang="en-US" sz="3600" dirty="0"/>
              <a:t> </a:t>
            </a:r>
            <a:r>
              <a:rPr lang="en-US" altLang="zh-CN" sz="3600" dirty="0"/>
              <a:t>Signed)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64154-4DE7-FFF2-23CF-801F828BA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dirty="0"/>
              <a:t>Signing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of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”main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contract”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transition</a:t>
            </a:r>
            <a:r>
              <a:rPr lang="zh-CN" altLang="en-US" sz="1800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b="1" dirty="0"/>
              <a:t>low-frequency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high-frequency</a:t>
            </a:r>
            <a:r>
              <a:rPr lang="zh-CN" altLang="en-US" sz="1800" b="1" dirty="0"/>
              <a:t> </a:t>
            </a:r>
            <a:r>
              <a:rPr lang="en-US" altLang="zh-CN" sz="1800" dirty="0"/>
              <a:t>trading</a:t>
            </a:r>
            <a:r>
              <a:rPr lang="zh-CN" altLang="en-US" sz="1800" dirty="0"/>
              <a:t> </a:t>
            </a:r>
            <a:r>
              <a:rPr lang="en-US" altLang="zh-CN" sz="1800" dirty="0"/>
              <a:t>activity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97182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Workflow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Preparation,</a:t>
            </a:r>
            <a:r>
              <a:rPr lang="zh-CN" altLang="en-US" dirty="0"/>
              <a:t> </a:t>
            </a:r>
            <a:r>
              <a:rPr lang="en-US" altLang="zh-CN" dirty="0"/>
              <a:t>Normalization,</a:t>
            </a:r>
            <a:r>
              <a:rPr lang="zh-CN" altLang="en-US" dirty="0"/>
              <a:t> </a:t>
            </a:r>
            <a:r>
              <a:rPr lang="en-US" altLang="zh-CN" dirty="0"/>
              <a:t>Models,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259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B651-1FC9-CE47-3C60-E1FEACAD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Preparation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250060-61DE-B043-5F0E-8EFF6F296B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1761" y="1825625"/>
                <a:ext cx="5616388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dirty="0"/>
                  <a:t>Stock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prices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…,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is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time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series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length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-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close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price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day</a:t>
                </a:r>
                <a:r>
                  <a:rPr lang="zh-CN" alt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r>
                  <a:rPr lang="en-US" altLang="zh-CN" sz="1800" b="1" dirty="0"/>
                  <a:t>Sliding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window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size</a:t>
                </a:r>
                <a:r>
                  <a:rPr lang="zh-CN" alt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:r>
                  <a:rPr lang="en-US" altLang="zh-CN" sz="18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input_size</a:t>
                </a:r>
                <a:r>
                  <a:rPr lang="zh-CN" alt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zh-CN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zh-CN" alt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zh-CN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w</a:t>
                </a:r>
                <a:r>
                  <a:rPr lang="en-US" altLang="zh-CN" sz="1800" dirty="0"/>
                  <a:t>)</a:t>
                </a:r>
              </a:p>
              <a:p>
                <a:r>
                  <a:rPr lang="en-US" altLang="zh-CN" sz="1800" dirty="0"/>
                  <a:t>Use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sliding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windows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:r>
                  <a:rPr lang="en-US" altLang="zh-CN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num_steps</a:t>
                </a:r>
                <a:r>
                  <a:rPr lang="zh-CN" alt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zh-CN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zh-CN" alt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zh-CN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t</a:t>
                </a:r>
                <a:r>
                  <a:rPr lang="en-US" altLang="zh-CN" sz="1800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lvl="1"/>
                <a:r>
                  <a:rPr lang="en-US" altLang="zh-CN" sz="14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𝑡𝑤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𝑡𝑤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predict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+2)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i.e.,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Learn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approximation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function</a:t>
                </a:r>
              </a:p>
              <a:p>
                <a:pPr marL="0" indent="0">
                  <a:buNone/>
                </a:pP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250060-61DE-B043-5F0E-8EFF6F296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1761" y="1825625"/>
                <a:ext cx="5616388" cy="4351338"/>
              </a:xfrm>
              <a:blipFill>
                <a:blip r:embed="rId2"/>
                <a:stretch>
                  <a:fillRect l="-903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with red lines and blue arrows&#10;&#10;Description automatically generated">
            <a:extLst>
              <a:ext uri="{FF2B5EF4-FFF2-40B4-BE49-F238E27FC236}">
                <a16:creationId xmlns:a16="http://schemas.microsoft.com/office/drawing/2014/main" id="{A46C4A84-DF57-F9C2-6B4F-B9DD4B37D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711" y="1357951"/>
            <a:ext cx="5768576" cy="414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87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0439-0C9F-A1CD-AE8B-58C705F24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Normalization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AB09E-716A-6CB8-1154-1E7A925ED1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S&amp;P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index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increases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in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time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most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test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values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of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scale</a:t>
                </a:r>
              </a:p>
              <a:p>
                <a:r>
                  <a:rPr lang="en-US" altLang="zh-CN" sz="1800" dirty="0"/>
                  <a:t>Need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normalize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prices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relative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change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rates</a:t>
                </a:r>
                <a:r>
                  <a:rPr lang="en-US" altLang="zh-CN" sz="1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𝑡𝑤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𝑡𝑤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𝑡𝑤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,…,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𝑡𝑤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AB09E-716A-6CB8-1154-1E7A925ED1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964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90762263-9477-681C-CA7B-A7C19DC9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664" y="1690688"/>
            <a:ext cx="5723336" cy="331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11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0439-0C9F-A1CD-AE8B-58C705F24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Train/Val/Test</a:t>
            </a:r>
            <a:r>
              <a:rPr lang="zh-CN" altLang="en-US" sz="3600" dirty="0"/>
              <a:t> </a:t>
            </a:r>
            <a:r>
              <a:rPr lang="en-US" altLang="zh-CN" sz="3600" dirty="0"/>
              <a:t>Split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AB09E-716A-6CB8-1154-1E7A925ED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Train</a:t>
            </a:r>
            <a:r>
              <a:rPr lang="en-US" altLang="zh-CN" sz="1800" b="1" dirty="0"/>
              <a:t>/</a:t>
            </a:r>
            <a:r>
              <a:rPr lang="en-US" altLang="zh-CN" sz="1800" b="1" dirty="0">
                <a:solidFill>
                  <a:srgbClr val="0070C0"/>
                </a:solidFill>
              </a:rPr>
              <a:t>Val</a:t>
            </a:r>
            <a:r>
              <a:rPr lang="en-US" altLang="zh-CN" sz="1800" b="1" dirty="0"/>
              <a:t>/</a:t>
            </a:r>
            <a:r>
              <a:rPr lang="en-US" altLang="zh-CN" sz="1800" b="1" dirty="0">
                <a:solidFill>
                  <a:srgbClr val="00B050"/>
                </a:solidFill>
              </a:rPr>
              <a:t>Test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80</a:t>
            </a:r>
            <a:r>
              <a:rPr lang="en-US" altLang="zh-CN" sz="1800" b="1" dirty="0"/>
              <a:t>/</a:t>
            </a:r>
            <a:r>
              <a:rPr lang="en-US" altLang="zh-CN" sz="1800" b="1" dirty="0">
                <a:solidFill>
                  <a:srgbClr val="0070C0"/>
                </a:solidFill>
              </a:rPr>
              <a:t>10</a:t>
            </a:r>
            <a:r>
              <a:rPr lang="en-US" altLang="zh-CN" sz="1800" b="1" dirty="0"/>
              <a:t>/</a:t>
            </a:r>
            <a:r>
              <a:rPr lang="en-US" altLang="zh-CN" sz="1800" b="1" dirty="0">
                <a:solidFill>
                  <a:srgbClr val="00B050"/>
                </a:solidFill>
              </a:rPr>
              <a:t>10</a:t>
            </a:r>
            <a:r>
              <a:rPr lang="zh-CN" altLang="en-US" sz="1800" b="1" dirty="0"/>
              <a:t> </a:t>
            </a:r>
            <a:endParaRPr lang="en-US" altLang="zh-CN" sz="18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761773-70AC-57C0-0EAE-82681712469D}"/>
              </a:ext>
            </a:extLst>
          </p:cNvPr>
          <p:cNvSpPr/>
          <p:nvPr/>
        </p:nvSpPr>
        <p:spPr>
          <a:xfrm>
            <a:off x="4375597" y="3248696"/>
            <a:ext cx="4702935" cy="3606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1621BC-34C4-F7B6-F753-0EE5237ABEB8}"/>
              </a:ext>
            </a:extLst>
          </p:cNvPr>
          <p:cNvSpPr/>
          <p:nvPr/>
        </p:nvSpPr>
        <p:spPr>
          <a:xfrm>
            <a:off x="9078532" y="3248696"/>
            <a:ext cx="1137634" cy="3606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E45A5C-C62B-77EB-7692-408F2B26C5A0}"/>
              </a:ext>
            </a:extLst>
          </p:cNvPr>
          <p:cNvSpPr/>
          <p:nvPr/>
        </p:nvSpPr>
        <p:spPr>
          <a:xfrm>
            <a:off x="10216166" y="3248696"/>
            <a:ext cx="1137634" cy="36060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9BEFA6-E559-BFC8-9AF4-76CB23724D05}"/>
              </a:ext>
            </a:extLst>
          </p:cNvPr>
          <p:cNvSpPr txBox="1"/>
          <p:nvPr/>
        </p:nvSpPr>
        <p:spPr>
          <a:xfrm>
            <a:off x="4610029" y="2744427"/>
            <a:ext cx="423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train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783F0B-A394-D70A-2A40-327EA46258E4}"/>
              </a:ext>
            </a:extLst>
          </p:cNvPr>
          <p:cNvSpPr txBox="1"/>
          <p:nvPr/>
        </p:nvSpPr>
        <p:spPr>
          <a:xfrm>
            <a:off x="9253184" y="2744427"/>
            <a:ext cx="78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rgbClr val="0070C0"/>
                </a:solidFill>
              </a:rPr>
              <a:t>val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FC690-A42F-8E98-AE6C-5E1F037B15F8}"/>
              </a:ext>
            </a:extLst>
          </p:cNvPr>
          <p:cNvSpPr txBox="1"/>
          <p:nvPr/>
        </p:nvSpPr>
        <p:spPr>
          <a:xfrm>
            <a:off x="10390818" y="2744427"/>
            <a:ext cx="78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B050"/>
                </a:solidFill>
              </a:rPr>
              <a:t>test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3D18E3-F12C-3A04-C89A-0161CBC04B7E}"/>
              </a:ext>
            </a:extLst>
          </p:cNvPr>
          <p:cNvSpPr txBox="1"/>
          <p:nvPr/>
        </p:nvSpPr>
        <p:spPr>
          <a:xfrm>
            <a:off x="4610029" y="3634975"/>
            <a:ext cx="423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80%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D4F77-D72F-CE64-0291-AAB2D38D1AA5}"/>
              </a:ext>
            </a:extLst>
          </p:cNvPr>
          <p:cNvSpPr txBox="1"/>
          <p:nvPr/>
        </p:nvSpPr>
        <p:spPr>
          <a:xfrm>
            <a:off x="9253184" y="3634975"/>
            <a:ext cx="78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</a:rPr>
              <a:t>10%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9BB889-65DF-C27F-EA6A-880C1E477AB3}"/>
              </a:ext>
            </a:extLst>
          </p:cNvPr>
          <p:cNvSpPr txBox="1"/>
          <p:nvPr/>
        </p:nvSpPr>
        <p:spPr>
          <a:xfrm>
            <a:off x="10390818" y="3640571"/>
            <a:ext cx="78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B050"/>
                </a:solidFill>
              </a:rPr>
              <a:t>10%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617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neural network&#10;&#10;Description automatically generated">
            <a:extLst>
              <a:ext uri="{FF2B5EF4-FFF2-40B4-BE49-F238E27FC236}">
                <a16:creationId xmlns:a16="http://schemas.microsoft.com/office/drawing/2014/main" id="{67D5EAAB-E68C-590D-DC11-B4621A829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9" y="4546220"/>
            <a:ext cx="3567170" cy="2041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D47C5-C719-E3AF-822A-52D348D3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3B6BF-150E-6574-D906-C2AEDC85E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65073" cy="3209513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outputs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b="1" dirty="0"/>
              <a:t>inputs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along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states</a:t>
            </a:r>
          </a:p>
          <a:p>
            <a:r>
              <a:rPr lang="en-US" altLang="zh-CN" sz="1800" dirty="0"/>
              <a:t>Models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sequential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temporal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dependencies</a:t>
            </a:r>
          </a:p>
          <a:p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self-loops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allows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passed</a:t>
            </a:r>
            <a:r>
              <a:rPr lang="zh-CN" altLang="en-US" sz="1800" dirty="0"/>
              <a:t> </a:t>
            </a:r>
            <a:r>
              <a:rPr lang="en-US" altLang="zh-CN" sz="1800" b="1" dirty="0"/>
              <a:t>between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speech</a:t>
            </a:r>
            <a:r>
              <a:rPr lang="zh-CN" altLang="en-US" sz="1800" dirty="0"/>
              <a:t> </a:t>
            </a:r>
            <a:r>
              <a:rPr lang="en-US" altLang="zh-CN" sz="1800" dirty="0"/>
              <a:t>recognition,</a:t>
            </a:r>
            <a:r>
              <a:rPr lang="zh-CN" altLang="en-US" sz="1800" dirty="0"/>
              <a:t> </a:t>
            </a:r>
            <a:r>
              <a:rPr lang="en-US" altLang="zh-CN" sz="1800" dirty="0"/>
              <a:t>language</a:t>
            </a:r>
            <a:r>
              <a:rPr lang="zh-CN" altLang="en-US" sz="1800" dirty="0"/>
              <a:t> </a:t>
            </a:r>
            <a:r>
              <a:rPr lang="en-US" altLang="zh-CN" sz="1800" dirty="0"/>
              <a:t>modeling,</a:t>
            </a:r>
            <a:r>
              <a:rPr lang="zh-CN" altLang="en-US" sz="1800" dirty="0"/>
              <a:t> </a:t>
            </a:r>
            <a:r>
              <a:rPr lang="en-US" altLang="zh-CN" sz="1800" dirty="0"/>
              <a:t>translation,</a:t>
            </a:r>
            <a:r>
              <a:rPr lang="zh-CN" altLang="en-US" sz="1800" dirty="0"/>
              <a:t> </a:t>
            </a:r>
            <a:r>
              <a:rPr lang="en-US" altLang="zh-CN" sz="1800" dirty="0"/>
              <a:t>image</a:t>
            </a:r>
            <a:r>
              <a:rPr lang="zh-CN" altLang="en-US" sz="1800" dirty="0"/>
              <a:t> </a:t>
            </a:r>
            <a:r>
              <a:rPr lang="en-US" altLang="zh-CN" sz="1800" dirty="0"/>
              <a:t>captioning,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endParaRPr lang="en-US" sz="1800" dirty="0"/>
          </a:p>
        </p:txBody>
      </p:sp>
      <p:pic>
        <p:nvPicPr>
          <p:cNvPr id="12" name="Picture 11" descr="A diagram of a neural network&#10;&#10;Description automatically generated">
            <a:extLst>
              <a:ext uri="{FF2B5EF4-FFF2-40B4-BE49-F238E27FC236}">
                <a16:creationId xmlns:a16="http://schemas.microsoft.com/office/drawing/2014/main" id="{D3A094FF-A3AC-2185-4157-A42BC90A1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546220"/>
            <a:ext cx="5957361" cy="2017815"/>
          </a:xfrm>
          <a:prstGeom prst="rect">
            <a:avLst/>
          </a:prstGeom>
        </p:spPr>
      </p:pic>
      <p:pic>
        <p:nvPicPr>
          <p:cNvPr id="17" name="Picture 16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024818F8-8BBC-B1F2-E228-538E4A5C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73" y="1539118"/>
            <a:ext cx="6438314" cy="220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31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Activation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1" dirty="0"/>
                  <a:t>Output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 - </a:t>
                </a:r>
                <a:r>
                  <a:rPr lang="en-US" sz="1800" dirty="0" err="1"/>
                  <a:t>coeffs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800" dirty="0"/>
                  <a:t> - biases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- activation functions (e.g., tanh)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  <a:blipFill>
                <a:blip r:embed="rId2"/>
                <a:stretch>
                  <a:fillRect l="-917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050F1AAF-C130-C9AB-3972-687BA651B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48" y="2057766"/>
            <a:ext cx="5519649" cy="274246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DD51C5-7800-E78A-00F3-CA0F25B14062}"/>
              </a:ext>
            </a:extLst>
          </p:cNvPr>
          <p:cNvSpPr txBox="1">
            <a:spLocks/>
          </p:cNvSpPr>
          <p:nvPr/>
        </p:nvSpPr>
        <p:spPr>
          <a:xfrm>
            <a:off x="6440955" y="4720823"/>
            <a:ext cx="5519649" cy="1213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5615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– Activation Functions</a:t>
            </a:r>
            <a:endParaRPr lang="en-US" sz="3600" dirty="0"/>
          </a:p>
        </p:txBody>
      </p:sp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2DE7F24E-EB72-F0E3-E6B4-B118A5B1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66" y="1969658"/>
            <a:ext cx="9719067" cy="3481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/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/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𝑡𝑎𝑛h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/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964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Training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Backpropagation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  <a:blipFill>
                <a:blip r:embed="rId2"/>
                <a:stretch>
                  <a:fillRect l="-1286" t="-16535" b="-71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AC6E8C9-4DB0-A35D-4A73-5803E6132923}"/>
              </a:ext>
            </a:extLst>
          </p:cNvPr>
          <p:cNvSpPr txBox="1"/>
          <p:nvPr/>
        </p:nvSpPr>
        <p:spPr>
          <a:xfrm rot="5400000">
            <a:off x="9128355" y="3624852"/>
            <a:ext cx="96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/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/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Loss function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blipFill>
                <a:blip r:embed="rId4"/>
                <a:stretch>
                  <a:fillRect l="-1064" t="-18421" b="-9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E2FDE81-DC84-8901-3565-2C2774C0A011}"/>
              </a:ext>
            </a:extLst>
          </p:cNvPr>
          <p:cNvSpPr txBox="1"/>
          <p:nvPr/>
        </p:nvSpPr>
        <p:spPr>
          <a:xfrm>
            <a:off x="1460310" y="4152659"/>
            <a:ext cx="312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MSE,</a:t>
            </a:r>
            <a:r>
              <a:rPr lang="zh-CN" altLang="en-US" dirty="0"/>
              <a:t> </a:t>
            </a:r>
            <a:r>
              <a:rPr lang="en-US" altLang="zh-CN" dirty="0"/>
              <a:t>cross-entropy,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57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0D82-29CE-7387-1630-61E6CC09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Backpropagation:</a:t>
            </a:r>
            <a:r>
              <a:rPr lang="zh-CN" altLang="en-US" sz="3600" dirty="0"/>
              <a:t> </a:t>
            </a:r>
            <a:r>
              <a:rPr lang="en-US" altLang="zh-CN" sz="3600" dirty="0"/>
              <a:t>“Unrolled”</a:t>
            </a:r>
            <a:r>
              <a:rPr lang="zh-CN" altLang="en-US" sz="3600" dirty="0"/>
              <a:t> </a:t>
            </a:r>
            <a:r>
              <a:rPr lang="en-US" altLang="zh-CN" sz="3600" dirty="0"/>
              <a:t>RNN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6D019-324C-12C1-175C-2C265C845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No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need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do</a:t>
            </a:r>
            <a:r>
              <a:rPr lang="zh-CN" altLang="en-US" sz="1800" dirty="0"/>
              <a:t> </a:t>
            </a:r>
            <a:r>
              <a:rPr lang="en-US" altLang="zh-CN" sz="1800" dirty="0"/>
              <a:t>backpropagation</a:t>
            </a:r>
            <a:r>
              <a:rPr lang="zh-CN" altLang="en-US" sz="1800" dirty="0"/>
              <a:t> </a:t>
            </a:r>
            <a:r>
              <a:rPr lang="en-US" altLang="zh-CN" sz="1800" b="1" dirty="0"/>
              <a:t>too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back</a:t>
            </a:r>
            <a:r>
              <a:rPr lang="zh-CN" altLang="en-US" sz="1800" b="1" dirty="0"/>
              <a:t>  </a:t>
            </a:r>
            <a:endParaRPr lang="en-US" altLang="zh-CN" sz="1800" b="1" dirty="0"/>
          </a:p>
          <a:p>
            <a:r>
              <a:rPr lang="en-US" altLang="zh-CN" sz="1800" b="1" dirty="0"/>
              <a:t>Output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RNN</a:t>
            </a:r>
            <a:r>
              <a:rPr lang="zh-CN" altLang="en-US" sz="1800" dirty="0"/>
              <a:t> </a:t>
            </a:r>
            <a:r>
              <a:rPr lang="en-US" altLang="zh-CN" sz="1800" dirty="0"/>
              <a:t>depends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b="1" dirty="0"/>
              <a:t>arbitrarily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distant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inputs</a:t>
            </a:r>
            <a:r>
              <a:rPr lang="zh-CN" altLang="en-US" sz="1800" b="1" dirty="0"/>
              <a:t> </a:t>
            </a:r>
            <a:r>
              <a:rPr lang="en-US" altLang="zh-CN" sz="1800" dirty="0"/>
              <a:t>-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very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difficult</a:t>
            </a:r>
            <a:r>
              <a:rPr lang="zh-CN" altLang="en-US" sz="1800" b="1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b="1" dirty="0"/>
              <a:t>backpropagation</a:t>
            </a:r>
          </a:p>
          <a:p>
            <a:r>
              <a:rPr lang="en-US" altLang="zh-CN" sz="1800" dirty="0"/>
              <a:t>Create</a:t>
            </a:r>
            <a:r>
              <a:rPr lang="zh-CN" altLang="en-US" sz="1800" dirty="0"/>
              <a:t> </a:t>
            </a:r>
            <a:r>
              <a:rPr lang="en-US" altLang="zh-CN" sz="1800" b="1" dirty="0"/>
              <a:t>“unrolled”</a:t>
            </a:r>
            <a:r>
              <a:rPr lang="zh-CN" altLang="en-US" sz="1800" b="1" dirty="0"/>
              <a:t> </a:t>
            </a:r>
            <a:r>
              <a:rPr lang="en-US" altLang="zh-CN" sz="1800" dirty="0"/>
              <a:t>version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RNN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fixed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number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inputs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dirty="0"/>
              <a:t>outputs</a:t>
            </a:r>
            <a:r>
              <a:rPr lang="zh-CN" altLang="en-US" sz="1800" dirty="0"/>
              <a:t> </a:t>
            </a:r>
            <a:r>
              <a:rPr lang="en-US" altLang="zh-CN" sz="1800" dirty="0">
                <a:latin typeface="Consolas" panose="020B0609020204030204" pitchFamily="49" charset="0"/>
                <a:cs typeface="Consolas" panose="020B0609020204030204" pitchFamily="49" charset="0"/>
              </a:rPr>
              <a:t>(num_steps)</a:t>
            </a:r>
          </a:p>
          <a:p>
            <a:r>
              <a:rPr lang="en-US" altLang="zh-CN" sz="1800" b="1" dirty="0"/>
              <a:t>Train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b="1" dirty="0"/>
              <a:t>“finite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approximation”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RNN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perform</a:t>
            </a:r>
            <a:r>
              <a:rPr lang="zh-CN" altLang="en-US" sz="1800" dirty="0"/>
              <a:t> </a:t>
            </a:r>
            <a:r>
              <a:rPr lang="en-US" altLang="zh-CN" sz="1800" b="1" dirty="0"/>
              <a:t>backward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after</a:t>
            </a:r>
            <a:r>
              <a:rPr lang="zh-CN" altLang="en-US" sz="1800" dirty="0"/>
              <a:t> </a:t>
            </a:r>
            <a:r>
              <a:rPr lang="en-US" altLang="zh-CN" sz="1800" dirty="0"/>
              <a:t>each</a:t>
            </a:r>
            <a:r>
              <a:rPr lang="zh-CN" altLang="en-US" sz="1800" dirty="0"/>
              <a:t> </a:t>
            </a:r>
            <a:r>
              <a:rPr lang="en-US" altLang="zh-CN" sz="1800" b="1" dirty="0"/>
              <a:t>input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block</a:t>
            </a:r>
          </a:p>
          <a:p>
            <a:endParaRPr lang="en-US" sz="1800" dirty="0"/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21C00EB5-F4EF-9126-562B-E96E27AB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383" y="1306536"/>
            <a:ext cx="5430617" cy="2860653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691D5F4-3794-337F-7EE4-2B26CA9E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250" y="4319070"/>
            <a:ext cx="6198047" cy="1118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DBB81C-82F9-F593-1F62-A5C25380BD49}"/>
              </a:ext>
            </a:extLst>
          </p:cNvPr>
          <p:cNvSpPr txBox="1"/>
          <p:nvPr/>
        </p:nvSpPr>
        <p:spPr>
          <a:xfrm>
            <a:off x="5821250" y="5365245"/>
            <a:ext cx="61980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/>
              <a:t>First</a:t>
            </a:r>
            <a:r>
              <a:rPr lang="zh-CN" altLang="en-US" sz="1500" dirty="0"/>
              <a:t> </a:t>
            </a:r>
            <a:r>
              <a:rPr lang="en-US" altLang="zh-CN" sz="1500" dirty="0"/>
              <a:t>few</a:t>
            </a:r>
            <a:r>
              <a:rPr lang="zh-CN" altLang="en-US" sz="1500" dirty="0"/>
              <a:t> </a:t>
            </a:r>
            <a:r>
              <a:rPr lang="en-US" altLang="zh-CN" sz="1500" dirty="0"/>
              <a:t>training</a:t>
            </a:r>
            <a:r>
              <a:rPr lang="zh-CN" altLang="en-US" sz="1500" dirty="0"/>
              <a:t> </a:t>
            </a:r>
            <a:r>
              <a:rPr lang="en-US" altLang="zh-CN" sz="1500" dirty="0"/>
              <a:t>examples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input_size</a:t>
            </a:r>
            <a:r>
              <a:rPr lang="en-US" altLang="zh-CN" sz="1500" dirty="0">
                <a:latin typeface="Consolas" panose="020B0609020204030204" pitchFamily="49" charset="0"/>
                <a:cs typeface="Consolas" panose="020B0609020204030204" pitchFamily="49" charset="0"/>
              </a:rPr>
              <a:t>=3</a:t>
            </a:r>
            <a:r>
              <a:rPr lang="en-US" altLang="zh-CN" sz="1500" dirty="0"/>
              <a:t>,</a:t>
            </a:r>
            <a:r>
              <a:rPr lang="zh-CN" altLang="en-US" sz="1500" dirty="0"/>
              <a:t> </a:t>
            </a:r>
            <a:r>
              <a:rPr lang="en-US" altLang="zh-CN" sz="1500" dirty="0">
                <a:latin typeface="Consolas" panose="020B0609020204030204" pitchFamily="49" charset="0"/>
                <a:cs typeface="Consolas" panose="020B0609020204030204" pitchFamily="49" charset="0"/>
              </a:rPr>
              <a:t>num_steps=2</a:t>
            </a:r>
            <a:endParaRPr lang="en-US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976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0: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44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Limitations</a:t>
            </a:r>
            <a:endParaRPr lang="en-US" sz="3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398D70-577A-23FA-E7FA-24E17750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36"/>
            <a:ext cx="5257800" cy="490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Long term dependencies </a:t>
            </a:r>
          </a:p>
          <a:p>
            <a:r>
              <a:rPr lang="en-US" sz="1800" dirty="0"/>
              <a:t>RNN can learn past information for </a:t>
            </a:r>
            <a:r>
              <a:rPr lang="en-US" sz="1800" b="1" i="1" dirty="0"/>
              <a:t>small</a:t>
            </a:r>
            <a:r>
              <a:rPr lang="en-US" sz="1800" b="1" dirty="0"/>
              <a:t> gaps </a:t>
            </a:r>
            <a:r>
              <a:rPr lang="en-US" sz="1800" dirty="0"/>
              <a:t>(e.g., “The </a:t>
            </a:r>
            <a:r>
              <a:rPr lang="en-US" sz="1800" b="1" dirty="0"/>
              <a:t>clouds</a:t>
            </a:r>
            <a:r>
              <a:rPr lang="en-US" sz="1800" dirty="0"/>
              <a:t> are in the </a:t>
            </a:r>
            <a:r>
              <a:rPr lang="en-US" sz="1800" b="1" i="1" dirty="0"/>
              <a:t>sky</a:t>
            </a:r>
            <a:r>
              <a:rPr lang="en-US" sz="1800" dirty="0"/>
              <a:t>”) due to </a:t>
            </a:r>
            <a:r>
              <a:rPr lang="en-US" sz="1800" b="1" dirty="0"/>
              <a:t>simplistic (single-layer) </a:t>
            </a:r>
            <a:r>
              <a:rPr lang="en-US" sz="1800" dirty="0"/>
              <a:t>structure</a:t>
            </a:r>
          </a:p>
          <a:p>
            <a:r>
              <a:rPr lang="en-US" sz="1800" dirty="0"/>
              <a:t>As </a:t>
            </a:r>
            <a:r>
              <a:rPr lang="en-US" sz="1800" b="1" dirty="0"/>
              <a:t>gap grows</a:t>
            </a:r>
            <a:r>
              <a:rPr lang="en-US" sz="1800" dirty="0"/>
              <a:t>, RNN becomes </a:t>
            </a:r>
            <a:r>
              <a:rPr lang="en-US" sz="1800" b="1" dirty="0"/>
              <a:t>unable</a:t>
            </a:r>
            <a:r>
              <a:rPr lang="en-US" sz="1800" dirty="0"/>
              <a:t> to connect information (e.g., “I grew up in </a:t>
            </a:r>
            <a:r>
              <a:rPr lang="en-US" sz="1800" b="1" dirty="0"/>
              <a:t>France...</a:t>
            </a:r>
            <a:r>
              <a:rPr lang="en-US" sz="1800" dirty="0"/>
              <a:t>I speak </a:t>
            </a:r>
            <a:r>
              <a:rPr lang="en-US" sz="1800" b="1" i="1" dirty="0"/>
              <a:t>French</a:t>
            </a:r>
            <a:r>
              <a:rPr lang="en-US" sz="1800" dirty="0"/>
              <a:t>”)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Vanishing/Exploding gradients </a:t>
            </a:r>
          </a:p>
          <a:p>
            <a:r>
              <a:rPr lang="en-US" sz="1800" b="1" dirty="0"/>
              <a:t>Multiplicative gradient descent </a:t>
            </a:r>
            <a:r>
              <a:rPr lang="en-US" sz="1800" dirty="0"/>
              <a:t>– gradients </a:t>
            </a:r>
            <a:r>
              <a:rPr lang="en-US" sz="1800" b="1" dirty="0"/>
              <a:t>exponentially</a:t>
            </a:r>
            <a:r>
              <a:rPr lang="en-US" sz="1800" dirty="0"/>
              <a:t> </a:t>
            </a:r>
            <a:r>
              <a:rPr lang="en-US" sz="1800" b="1" dirty="0"/>
              <a:t>decreasing</a:t>
            </a:r>
            <a:r>
              <a:rPr lang="en-US" sz="1800" dirty="0"/>
              <a:t> or </a:t>
            </a:r>
            <a:r>
              <a:rPr lang="en-US" sz="1800" b="1" dirty="0"/>
              <a:t>increasing </a:t>
            </a:r>
            <a:r>
              <a:rPr lang="en-US" sz="1800" dirty="0"/>
              <a:t>with respect to </a:t>
            </a:r>
            <a:r>
              <a:rPr lang="en-US" sz="1800" b="1" dirty="0"/>
              <a:t>number of layers</a:t>
            </a:r>
          </a:p>
          <a:p>
            <a:r>
              <a:rPr lang="en-US" sz="1800" b="1" dirty="0"/>
              <a:t>Vanishing</a:t>
            </a:r>
            <a:r>
              <a:rPr lang="en-US" sz="1800" dirty="0"/>
              <a:t> - more </a:t>
            </a:r>
            <a:r>
              <a:rPr lang="en-US" sz="1800" b="1" dirty="0"/>
              <a:t>difficult</a:t>
            </a:r>
            <a:r>
              <a:rPr lang="en-US" sz="1800" dirty="0"/>
              <a:t> to </a:t>
            </a:r>
            <a:r>
              <a:rPr lang="en-US" sz="1800" b="1" dirty="0"/>
              <a:t>update weights </a:t>
            </a:r>
            <a:r>
              <a:rPr lang="en-US" sz="1800" dirty="0"/>
              <a:t>and </a:t>
            </a:r>
            <a:r>
              <a:rPr lang="en-US" sz="1800" b="1" dirty="0"/>
              <a:t>learn from past data</a:t>
            </a:r>
          </a:p>
          <a:p>
            <a:r>
              <a:rPr lang="en-US" sz="1800" b="1" dirty="0"/>
              <a:t>Exploding</a:t>
            </a:r>
            <a:r>
              <a:rPr lang="en-US" sz="1800" dirty="0"/>
              <a:t> – </a:t>
            </a:r>
            <a:r>
              <a:rPr lang="en-US" sz="1800" b="1" dirty="0"/>
              <a:t>instability</a:t>
            </a:r>
            <a:r>
              <a:rPr lang="en-US" sz="1800" dirty="0"/>
              <a:t> in training</a:t>
            </a:r>
          </a:p>
          <a:p>
            <a:endParaRPr lang="en-US" sz="1800" dirty="0"/>
          </a:p>
        </p:txBody>
      </p:sp>
      <p:pic>
        <p:nvPicPr>
          <p:cNvPr id="13" name="Picture 12" descr="A diagram of a flowchart&#10;&#10;Description automatically generated">
            <a:extLst>
              <a:ext uri="{FF2B5EF4-FFF2-40B4-BE49-F238E27FC236}">
                <a16:creationId xmlns:a16="http://schemas.microsoft.com/office/drawing/2014/main" id="{D165C825-2B64-7229-3D2C-1FF9598B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79" y="1820826"/>
            <a:ext cx="5143500" cy="16081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0E9A0A-C8D3-7380-C175-9C893F03486D}"/>
              </a:ext>
            </a:extLst>
          </p:cNvPr>
          <p:cNvSpPr txBox="1"/>
          <p:nvPr/>
        </p:nvSpPr>
        <p:spPr>
          <a:xfrm>
            <a:off x="6464516" y="3559138"/>
            <a:ext cx="5381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Traditional RNNs</a:t>
            </a:r>
            <a:r>
              <a:rPr lang="en-US" sz="1400" dirty="0"/>
              <a:t>: </a:t>
            </a:r>
            <a:r>
              <a:rPr lang="en-US" sz="1400" b="1" dirty="0"/>
              <a:t>Difficult</a:t>
            </a:r>
            <a:r>
              <a:rPr lang="en-US" sz="1400" dirty="0"/>
              <a:t> to </a:t>
            </a:r>
            <a:r>
              <a:rPr lang="en-US" sz="1400" b="1" dirty="0"/>
              <a:t>connect</a:t>
            </a:r>
            <a:r>
              <a:rPr lang="en-US" sz="1400" dirty="0"/>
              <a:t> </a:t>
            </a:r>
            <a:r>
              <a:rPr lang="en-US" sz="1400" b="1" dirty="0"/>
              <a:t>information</a:t>
            </a:r>
            <a:r>
              <a:rPr lang="en-US" sz="1400" dirty="0"/>
              <a:t> for </a:t>
            </a:r>
            <a:r>
              <a:rPr lang="en-US" sz="1400" b="1" dirty="0"/>
              <a:t>large</a:t>
            </a:r>
            <a:r>
              <a:rPr lang="en-US" sz="1400" dirty="0"/>
              <a:t> gaps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14:cNvPr>
              <p14:cNvContentPartPr/>
              <p14:nvPr/>
            </p14:nvContentPartPr>
            <p14:xfrm>
              <a:off x="8747699" y="1794696"/>
              <a:ext cx="915120" cy="1760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9059" y="1786056"/>
                <a:ext cx="932760" cy="17776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35D2A05-ADA8-3B80-E502-3F256D219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576" y="4149735"/>
            <a:ext cx="5530166" cy="22954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14:cNvPr>
              <p14:cNvContentPartPr/>
              <p14:nvPr/>
            </p14:nvContentPartPr>
            <p14:xfrm>
              <a:off x="8642587" y="4959267"/>
              <a:ext cx="677880" cy="605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3587" y="4950627"/>
                <a:ext cx="695520" cy="6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456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A4A703A-304E-BF8F-F76B-B43A5DBE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5767"/>
            <a:ext cx="4760492" cy="2266623"/>
          </a:xfrm>
          <a:prstGeom prst="rect">
            <a:avLst/>
          </a:prstGeom>
        </p:spPr>
      </p:pic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207BA5AF-3FD3-9AFD-B9AC-E8B73909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92" y="1825625"/>
            <a:ext cx="6418384" cy="2705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7"/>
          </a:xfrm>
        </p:spPr>
        <p:txBody>
          <a:bodyPr>
            <a:normAutofit/>
          </a:bodyPr>
          <a:lstStyle/>
          <a:p>
            <a:r>
              <a:rPr lang="en-US" sz="1800" dirty="0"/>
              <a:t>Designed to </a:t>
            </a:r>
            <a:r>
              <a:rPr lang="en-US" sz="1800" b="1" dirty="0"/>
              <a:t>avoid long-term dependency problems </a:t>
            </a:r>
            <a:r>
              <a:rPr lang="en-US" sz="1800" dirty="0"/>
              <a:t>in traditional RNNs</a:t>
            </a:r>
          </a:p>
          <a:p>
            <a:r>
              <a:rPr lang="en-US" sz="1800" dirty="0"/>
              <a:t>Contains </a:t>
            </a:r>
            <a:r>
              <a:rPr lang="en-US" sz="1800" b="1" i="1" dirty="0"/>
              <a:t>four</a:t>
            </a:r>
            <a:r>
              <a:rPr lang="en-US" sz="1800" dirty="0"/>
              <a:t> </a:t>
            </a:r>
            <a:r>
              <a:rPr lang="en-US" sz="1800" b="1" dirty="0"/>
              <a:t>interacting layers </a:t>
            </a:r>
            <a:r>
              <a:rPr lang="en-US" sz="1800" dirty="0"/>
              <a:t>(instead of one in traditional RNNs) </a:t>
            </a:r>
          </a:p>
          <a:p>
            <a:endParaRPr lang="en-US" sz="1800" dirty="0"/>
          </a:p>
        </p:txBody>
      </p:sp>
      <p:pic>
        <p:nvPicPr>
          <p:cNvPr id="10" name="Picture 9" descr="A black arrow pointing to the left&#10;&#10;Description automatically generated">
            <a:extLst>
              <a:ext uri="{FF2B5EF4-FFF2-40B4-BE49-F238E27FC236}">
                <a16:creationId xmlns:a16="http://schemas.microsoft.com/office/drawing/2014/main" id="{6563D7B9-2B7A-DEB4-0BE0-0CFCF68DC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241" y="4591221"/>
            <a:ext cx="3933286" cy="685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/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/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/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11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/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73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Gates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8"/>
          </a:xfrm>
        </p:spPr>
        <p:txBody>
          <a:bodyPr>
            <a:normAutofit/>
          </a:bodyPr>
          <a:lstStyle/>
          <a:p>
            <a:r>
              <a:rPr lang="en-US" altLang="zh-CN" sz="1800" b="1" i="1" dirty="0"/>
              <a:t>Cell</a:t>
            </a:r>
            <a:r>
              <a:rPr lang="zh-CN" altLang="en-US" sz="1800" b="1" i="1" dirty="0"/>
              <a:t> </a:t>
            </a:r>
            <a:r>
              <a:rPr lang="en-US" altLang="zh-CN" sz="1800" b="1" i="1" dirty="0"/>
              <a:t>state</a:t>
            </a:r>
            <a:r>
              <a:rPr lang="zh-CN" altLang="en-US" sz="1800" b="1" i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send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down</a:t>
            </a:r>
            <a:r>
              <a:rPr lang="zh-CN" altLang="en-US" sz="1800" b="1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only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minor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interactions</a:t>
            </a:r>
            <a:r>
              <a:rPr lang="zh-CN" altLang="en-US" sz="1800" dirty="0"/>
              <a:t> </a:t>
            </a:r>
            <a:r>
              <a:rPr lang="en-US" altLang="zh-CN" sz="1800" dirty="0"/>
              <a:t>(like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conveyor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belt</a:t>
            </a:r>
            <a:r>
              <a:rPr lang="en-US" altLang="zh-CN" sz="1800" dirty="0"/>
              <a:t>)</a:t>
            </a:r>
            <a:endParaRPr lang="en-US" sz="1800" dirty="0"/>
          </a:p>
          <a:p>
            <a:r>
              <a:rPr lang="en-US" sz="1800" b="1" i="1" dirty="0"/>
              <a:t>Gates</a:t>
            </a:r>
            <a:r>
              <a:rPr lang="en-US" sz="1800" dirty="0"/>
              <a:t> – can </a:t>
            </a:r>
            <a:r>
              <a:rPr lang="en-US" sz="1800" b="1" dirty="0"/>
              <a:t>add or remove information</a:t>
            </a:r>
            <a:r>
              <a:rPr lang="en-US" sz="1800" dirty="0"/>
              <a:t> to </a:t>
            </a:r>
            <a:r>
              <a:rPr lang="en-US" sz="1800" b="1" dirty="0"/>
              <a:t>cell state</a:t>
            </a:r>
            <a:r>
              <a:rPr lang="en-US" sz="1800" dirty="0"/>
              <a:t> to </a:t>
            </a:r>
            <a:r>
              <a:rPr lang="en-US" sz="1800" b="1" dirty="0"/>
              <a:t>optionally let information through</a:t>
            </a:r>
          </a:p>
          <a:p>
            <a:r>
              <a:rPr lang="en-US" altLang="zh-CN" sz="1800" dirty="0">
                <a:sym typeface="Wingdings" pitchFamily="2" charset="2"/>
              </a:rPr>
              <a:t>3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gates: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Forget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removed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Input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added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Output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finalize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next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hidden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state</a:t>
            </a: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zh-CN" sz="1800" dirty="0">
              <a:sym typeface="Wingdings" pitchFamily="2" charset="2"/>
            </a:endParaRPr>
          </a:p>
        </p:txBody>
      </p:sp>
      <p:pic>
        <p:nvPicPr>
          <p:cNvPr id="5" name="Picture 4" descr="A black and yellow symbol with a pink and yellow sign&#10;&#10;Description automatically generated with medium confidence">
            <a:extLst>
              <a:ext uri="{FF2B5EF4-FFF2-40B4-BE49-F238E27FC236}">
                <a16:creationId xmlns:a16="http://schemas.microsoft.com/office/drawing/2014/main" id="{03A8E984-0860-CFCC-91B9-7AF20370D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413" y="3831586"/>
            <a:ext cx="2422967" cy="2467021"/>
          </a:xfrm>
          <a:prstGeom prst="rect">
            <a:avLst/>
          </a:prstGeom>
        </p:spPr>
      </p:pic>
      <p:pic>
        <p:nvPicPr>
          <p:cNvPr id="8" name="Picture 7" descr="A diagram of a diagram of a tank&#10;&#10;Description automatically generated">
            <a:extLst>
              <a:ext uri="{FF2B5EF4-FFF2-40B4-BE49-F238E27FC236}">
                <a16:creationId xmlns:a16="http://schemas.microsoft.com/office/drawing/2014/main" id="{1585E4E1-91CF-C74D-D22C-20D83863C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177" y="1280785"/>
            <a:ext cx="4023429" cy="2550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5D2B17-C859-07F8-C910-2B9052971550}"/>
              </a:ext>
            </a:extLst>
          </p:cNvPr>
          <p:cNvSpPr txBox="1"/>
          <p:nvPr/>
        </p:nvSpPr>
        <p:spPr>
          <a:xfrm>
            <a:off x="8890761" y="3519224"/>
            <a:ext cx="127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03BDB-7FA1-499E-97C4-BB050000556B}"/>
              </a:ext>
            </a:extLst>
          </p:cNvPr>
          <p:cNvSpPr txBox="1"/>
          <p:nvPr/>
        </p:nvSpPr>
        <p:spPr>
          <a:xfrm>
            <a:off x="6924513" y="6123317"/>
            <a:ext cx="75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6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Forget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remove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from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layer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remove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keep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r>
                  <a:rPr lang="en-US" altLang="zh-CN" sz="1800" dirty="0">
                    <a:sym typeface="Wingdings" pitchFamily="2" charset="2"/>
                  </a:rPr>
                  <a:t>i.e.,,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decide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what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to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forget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(e.g.,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gender)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for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old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when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see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a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new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  <a:blipFill>
                <a:blip r:embed="rId2"/>
                <a:stretch>
                  <a:fillRect l="-527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8A09788-CF89-BCAD-E27C-3777DA48C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17043"/>
            <a:ext cx="7772400" cy="2552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D1FFF3-9345-964C-5744-7C0FA910EDBB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52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Input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store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/>
                  <a:t>Input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decides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update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vector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of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new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candidate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be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added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(between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-1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and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1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  <a:blipFill>
                <a:blip r:embed="rId2"/>
                <a:stretch>
                  <a:fillRect l="-609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AC060F0F-B396-9588-5C78-7FADA815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2425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D2A4C-05D9-4579-A38E-A547C848CFFD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9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/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u="sng" dirty="0"/>
                  <a:t>Step</a:t>
                </a:r>
                <a:r>
                  <a:rPr lang="zh-CN" altLang="en-US" b="1" u="sng" dirty="0"/>
                  <a:t> </a:t>
                </a:r>
                <a:r>
                  <a:rPr lang="en-US" altLang="zh-CN" b="1" u="sng" dirty="0"/>
                  <a:t>3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Update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old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cell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into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new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cell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state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blipFill>
                <a:blip r:embed="rId2"/>
                <a:stretch>
                  <a:fillRect l="-901" t="-1299" b="-6494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DA5296F-E196-8813-C987-264F3A28DE1A}"/>
              </a:ext>
            </a:extLst>
          </p:cNvPr>
          <p:cNvGrpSpPr/>
          <p:nvPr/>
        </p:nvGrpSpPr>
        <p:grpSpPr>
          <a:xfrm>
            <a:off x="838200" y="2628194"/>
            <a:ext cx="7869678" cy="2695512"/>
            <a:chOff x="850107" y="1863696"/>
            <a:chExt cx="7869678" cy="2695512"/>
          </a:xfrm>
        </p:grpSpPr>
        <p:pic>
          <p:nvPicPr>
            <p:cNvPr id="6" name="Picture 5" descr="A diagram of a mathematical equation&#10;&#10;Description automatically generated">
              <a:extLst>
                <a:ext uri="{FF2B5EF4-FFF2-40B4-BE49-F238E27FC236}">
                  <a16:creationId xmlns:a16="http://schemas.microsoft.com/office/drawing/2014/main" id="{8F16F7CE-0B6E-B9A5-EA3D-46EE36642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107" y="1863696"/>
              <a:ext cx="7772400" cy="269551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14:cNvPr>
                <p14:cNvContentPartPr/>
                <p14:nvPr/>
              </p14:nvContentPartPr>
              <p14:xfrm>
                <a:off x="6302385" y="3532860"/>
                <a:ext cx="1092960" cy="9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93385" y="3524220"/>
                  <a:ext cx="1110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14:cNvPr>
                <p14:cNvContentPartPr/>
                <p14:nvPr/>
              </p14:nvContentPartPr>
              <p14:xfrm>
                <a:off x="7774785" y="3487860"/>
                <a:ext cx="797040" cy="13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66145" y="3479220"/>
                  <a:ext cx="814680" cy="1494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4CAC07-0529-CFD3-7CC3-0D6E3CC28F66}"/>
                </a:ext>
              </a:extLst>
            </p:cNvPr>
            <p:cNvSpPr txBox="1"/>
            <p:nvPr/>
          </p:nvSpPr>
          <p:spPr>
            <a:xfrm>
              <a:off x="6449613" y="3724402"/>
              <a:ext cx="798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forget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A01701-7F5D-FA35-57F8-00172EC554AE}"/>
                </a:ext>
              </a:extLst>
            </p:cNvPr>
            <p:cNvSpPr txBox="1"/>
            <p:nvPr/>
          </p:nvSpPr>
          <p:spPr>
            <a:xfrm>
              <a:off x="7626825" y="3724402"/>
              <a:ext cx="1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new</a:t>
              </a:r>
              <a:r>
                <a:rPr lang="zh-CN" altLang="en-US" dirty="0"/>
                <a:t> </a:t>
              </a:r>
              <a:r>
                <a:rPr lang="en-US" altLang="zh-CN" dirty="0"/>
                <a:t>info</a:t>
              </a:r>
              <a:endParaRPr lang="en-US" dirty="0"/>
            </a:p>
          </p:txBody>
        </p:sp>
      </p:grp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6F10B17-77C8-AE76-6D93-488C5FCCB537}"/>
              </a:ext>
            </a:extLst>
          </p:cNvPr>
          <p:cNvSpPr txBox="1">
            <a:spLocks/>
          </p:cNvSpPr>
          <p:nvPr/>
        </p:nvSpPr>
        <p:spPr>
          <a:xfrm>
            <a:off x="838200" y="1799606"/>
            <a:ext cx="7210426" cy="42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ea typeface="Cambria Math" panose="02040503050406030204" pitchFamily="18" charset="0"/>
              </a:rPr>
              <a:t>i.e.,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drop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old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dirty="0">
                <a:ea typeface="Cambria Math" panose="02040503050406030204" pitchFamily="18" charset="0"/>
              </a:rPr>
              <a:t>and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add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new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 </a:t>
            </a:r>
            <a:endParaRPr lang="en-US" altLang="zh-CN" sz="1800" b="1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522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Output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filtered</a:t>
                </a:r>
              </a:p>
              <a:p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what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</a:p>
              <a:p>
                <a:r>
                  <a:rPr lang="en-US" altLang="zh-CN" sz="1800" b="1" dirty="0"/>
                  <a:t>Hidden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state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only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want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endParaRPr lang="en-US" sz="1800" b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  <a:blipFill>
                <a:blip r:embed="rId2"/>
                <a:stretch>
                  <a:fillRect l="-549" t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766C913-4A75-2677-02A1-7A5F9DB92406}"/>
              </a:ext>
            </a:extLst>
          </p:cNvPr>
          <p:cNvSpPr txBox="1"/>
          <p:nvPr/>
        </p:nvSpPr>
        <p:spPr>
          <a:xfrm>
            <a:off x="9029701" y="1392535"/>
            <a:ext cx="276701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4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output</a:t>
            </a:r>
            <a:r>
              <a:rPr lang="zh-CN" altLang="en-US" dirty="0"/>
              <a:t> </a:t>
            </a:r>
            <a:endParaRPr lang="en-US" b="1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805EA0CD-6E4E-0025-A184-DDE37006C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655" y="3610872"/>
            <a:ext cx="7974689" cy="26894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490E00A-3BCC-1C19-7656-74B269BB3F1A}"/>
              </a:ext>
            </a:extLst>
          </p:cNvPr>
          <p:cNvGrpSpPr/>
          <p:nvPr/>
        </p:nvGrpSpPr>
        <p:grpSpPr>
          <a:xfrm>
            <a:off x="7655726" y="5428903"/>
            <a:ext cx="1084320" cy="143640"/>
            <a:chOff x="7655726" y="5428903"/>
            <a:chExt cx="10843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14:cNvPr>
                <p14:cNvContentPartPr/>
                <p14:nvPr/>
              </p14:nvContentPartPr>
              <p14:xfrm>
                <a:off x="7655726" y="5428903"/>
                <a:ext cx="1084320" cy="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46726" y="5419903"/>
                  <a:ext cx="1101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14:cNvPr>
                <p14:cNvContentPartPr/>
                <p14:nvPr/>
              </p14:nvContentPartPr>
              <p14:xfrm>
                <a:off x="8331086" y="5442943"/>
                <a:ext cx="150120" cy="12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22446" y="5434303"/>
                  <a:ext cx="167760" cy="14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AE8B28-3140-59B5-03A6-76336D1767A2}"/>
              </a:ext>
            </a:extLst>
          </p:cNvPr>
          <p:cNvSpPr txBox="1"/>
          <p:nvPr/>
        </p:nvSpPr>
        <p:spPr>
          <a:xfrm>
            <a:off x="7974138" y="5616175"/>
            <a:ext cx="1227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Push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state</a:t>
            </a:r>
            <a:r>
              <a:rPr lang="zh-CN" altLang="en-US" sz="1400" dirty="0"/>
              <a:t> </a:t>
            </a:r>
            <a:r>
              <a:rPr lang="en-US" altLang="zh-CN" sz="1400" dirty="0"/>
              <a:t>in</a:t>
            </a:r>
            <a:r>
              <a:rPr lang="zh-CN" altLang="en-US" sz="1400" dirty="0"/>
              <a:t> </a:t>
            </a:r>
            <a:r>
              <a:rPr lang="en-US" altLang="zh-CN" sz="1400" dirty="0"/>
              <a:t>[-1,</a:t>
            </a:r>
            <a:r>
              <a:rPr lang="zh-CN" altLang="en-US" sz="1400" dirty="0"/>
              <a:t> </a:t>
            </a:r>
            <a:r>
              <a:rPr lang="en-US" altLang="zh-CN" sz="1400" dirty="0"/>
              <a:t>1]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7412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6163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Special case </a:t>
            </a:r>
            <a:r>
              <a:rPr lang="en-US" sz="1800" dirty="0"/>
              <a:t>of </a:t>
            </a:r>
            <a:r>
              <a:rPr lang="en-US" sz="1800" b="1" dirty="0"/>
              <a:t>LSTM</a:t>
            </a:r>
            <a:endParaRPr lang="en-US" sz="1800" dirty="0"/>
          </a:p>
          <a:p>
            <a:r>
              <a:rPr lang="en-US" altLang="zh-CN" sz="1800" b="1" dirty="0"/>
              <a:t>Combines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input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gates</a:t>
            </a:r>
            <a:r>
              <a:rPr lang="zh-CN" altLang="en-US" sz="1800" b="1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single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“update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gate”</a:t>
            </a:r>
          </a:p>
          <a:p>
            <a:r>
              <a:rPr lang="en-US" altLang="zh-CN" sz="1800" b="1" dirty="0"/>
              <a:t>Merges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cell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</a:p>
          <a:p>
            <a:r>
              <a:rPr lang="en-US" altLang="zh-CN" sz="1800" b="1" dirty="0"/>
              <a:t>Simpler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CN" sz="1800" dirty="0"/>
              <a:t>normal</a:t>
            </a:r>
            <a:r>
              <a:rPr lang="zh-CN" altLang="en-US" sz="1800" dirty="0"/>
              <a:t> </a:t>
            </a:r>
            <a:r>
              <a:rPr lang="en-US" altLang="zh-CN" sz="1800" dirty="0"/>
              <a:t>LSTM</a:t>
            </a:r>
            <a:r>
              <a:rPr lang="zh-CN" altLang="en-US" sz="1800" dirty="0"/>
              <a:t> 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9A6A73CA-0864-00E3-A45D-41D453B2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662" y="365125"/>
            <a:ext cx="4293260" cy="3167841"/>
          </a:xfrm>
          <a:prstGeom prst="rect">
            <a:avLst/>
          </a:prstGeom>
        </p:spPr>
      </p:pic>
      <p:pic>
        <p:nvPicPr>
          <p:cNvPr id="13" name="Picture 12" descr="A diagram of a circuit&#10;&#10;Description automatically generated">
            <a:extLst>
              <a:ext uri="{FF2B5EF4-FFF2-40B4-BE49-F238E27FC236}">
                <a16:creationId xmlns:a16="http://schemas.microsoft.com/office/drawing/2014/main" id="{9BF5A89C-8F78-726E-761B-DE255FC10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20" y="4001294"/>
            <a:ext cx="7239872" cy="25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12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Update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Determines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how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much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(from</a:t>
            </a:r>
            <a:r>
              <a:rPr lang="zh-CN" altLang="en-US" sz="1800" dirty="0"/>
              <a:t> </a:t>
            </a:r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over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future</a:t>
            </a:r>
            <a:endParaRPr lang="en-US" sz="1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11D421-60DF-A73F-CBEE-981EEC1E8FB1}"/>
              </a:ext>
            </a:extLst>
          </p:cNvPr>
          <p:cNvGrpSpPr/>
          <p:nvPr/>
        </p:nvGrpSpPr>
        <p:grpSpPr>
          <a:xfrm>
            <a:off x="2179674" y="2902953"/>
            <a:ext cx="8047652" cy="3408947"/>
            <a:chOff x="2209800" y="2296820"/>
            <a:chExt cx="8047652" cy="3408947"/>
          </a:xfrm>
        </p:grpSpPr>
        <p:pic>
          <p:nvPicPr>
            <p:cNvPr id="9" name="Picture 8" descr="A diagram of a circuit&#10;&#10;Description automatically generated">
              <a:extLst>
                <a:ext uri="{FF2B5EF4-FFF2-40B4-BE49-F238E27FC236}">
                  <a16:creationId xmlns:a16="http://schemas.microsoft.com/office/drawing/2014/main" id="{815A0E4A-5946-DC1F-FFA7-614560A9D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2296820"/>
              <a:ext cx="7772400" cy="340894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0C9C66-88DC-E240-7109-8CA21451D69B}"/>
                </a:ext>
              </a:extLst>
            </p:cNvPr>
            <p:cNvSpPr txBox="1"/>
            <p:nvPr/>
          </p:nvSpPr>
          <p:spPr>
            <a:xfrm>
              <a:off x="7987003" y="4242319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Input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time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</a:t>
              </a:r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931413-AF4B-4B8F-24BB-CB852AB1D829}"/>
                </a:ext>
              </a:extLst>
            </p:cNvPr>
            <p:cNvSpPr txBox="1"/>
            <p:nvPr/>
          </p:nvSpPr>
          <p:spPr>
            <a:xfrm>
              <a:off x="9150997" y="4242318"/>
              <a:ext cx="1106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Info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for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previous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t-1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steps</a:t>
              </a:r>
              <a:endParaRPr 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AA14B1-5D94-6AC4-C02E-DC54F6426BCA}"/>
                </a:ext>
              </a:extLst>
            </p:cNvPr>
            <p:cNvSpPr txBox="1"/>
            <p:nvPr/>
          </p:nvSpPr>
          <p:spPr>
            <a:xfrm>
              <a:off x="7023881" y="4473151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Squash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between</a:t>
              </a:r>
              <a:r>
                <a:rPr lang="zh-CN" altLang="en-US" sz="1200" dirty="0"/>
                <a:t> </a:t>
              </a:r>
              <a:endParaRPr lang="en-US" altLang="zh-CN" sz="1200" dirty="0"/>
            </a:p>
            <a:p>
              <a:r>
                <a:rPr lang="en-US" altLang="zh-CN" sz="1200" dirty="0"/>
                <a:t>0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and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1</a:t>
              </a:r>
              <a:endParaRPr lang="en-US" sz="12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14:cNvPr>
                <p14:cNvContentPartPr/>
                <p14:nvPr/>
              </p14:nvContentPartPr>
              <p14:xfrm>
                <a:off x="8216831" y="4195562"/>
                <a:ext cx="3200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08191" y="4186562"/>
                  <a:ext cx="337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14:cNvPr>
                <p14:cNvContentPartPr/>
                <p14:nvPr/>
              </p14:nvContentPartPr>
              <p14:xfrm>
                <a:off x="8371991" y="4206362"/>
                <a:ext cx="19080" cy="65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2991" y="4197362"/>
                  <a:ext cx="36720" cy="8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784910-90A9-5560-8C2E-11416A004BB0}"/>
                </a:ext>
              </a:extLst>
            </p:cNvPr>
            <p:cNvGrpSpPr/>
            <p:nvPr/>
          </p:nvGrpSpPr>
          <p:grpSpPr>
            <a:xfrm>
              <a:off x="9268391" y="4209602"/>
              <a:ext cx="453960" cy="74880"/>
              <a:chOff x="9268391" y="4209602"/>
              <a:chExt cx="453960" cy="7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14:cNvPr>
                  <p14:cNvContentPartPr/>
                  <p14:nvPr/>
                </p14:nvContentPartPr>
                <p14:xfrm>
                  <a:off x="9268391" y="4209602"/>
                  <a:ext cx="453960" cy="10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259751" y="4200602"/>
                    <a:ext cx="47160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14:cNvPr>
                  <p14:cNvContentPartPr/>
                  <p14:nvPr/>
                </p14:nvContentPartPr>
                <p14:xfrm>
                  <a:off x="9445511" y="4224722"/>
                  <a:ext cx="21240" cy="597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436871" y="4216082"/>
                    <a:ext cx="38880" cy="77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14:cNvPr>
                <p14:cNvContentPartPr/>
                <p14:nvPr/>
              </p14:nvContentPartPr>
              <p14:xfrm>
                <a:off x="7433831" y="4162802"/>
                <a:ext cx="18684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4831" y="4154162"/>
                  <a:ext cx="204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14:cNvPr>
                <p14:cNvContentPartPr/>
                <p14:nvPr/>
              </p14:nvContentPartPr>
              <p14:xfrm>
                <a:off x="7439231" y="4175402"/>
                <a:ext cx="111240" cy="362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30591" y="4166762"/>
                  <a:ext cx="128880" cy="38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9445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Forget</a:t>
            </a:r>
            <a:r>
              <a:rPr lang="zh-CN" altLang="en-US" sz="3600" dirty="0"/>
              <a:t> </a:t>
            </a:r>
            <a:r>
              <a:rPr lang="en-US" altLang="zh-CN" sz="3600" dirty="0"/>
              <a:t>(Reset)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Decide</a:t>
            </a:r>
            <a:r>
              <a:rPr lang="zh-CN" altLang="en-US" sz="1800" dirty="0"/>
              <a:t> </a:t>
            </a:r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dirty="0"/>
              <a:t>much</a:t>
            </a:r>
            <a:r>
              <a:rPr lang="zh-CN" altLang="en-US" sz="1800" dirty="0"/>
              <a:t> </a:t>
            </a:r>
            <a:r>
              <a:rPr lang="en-US" altLang="zh-CN" sz="1800" dirty="0"/>
              <a:t>past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</a:p>
          <a:p>
            <a:r>
              <a:rPr lang="en-US" altLang="zh-CN" sz="1800" b="1" dirty="0"/>
              <a:t>Same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formula</a:t>
            </a:r>
            <a:r>
              <a:rPr lang="zh-CN" altLang="en-US" sz="1800" b="1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the </a:t>
            </a:r>
            <a:r>
              <a:rPr lang="en-US" altLang="zh-CN" sz="1800" b="1" dirty="0"/>
              <a:t>update</a:t>
            </a:r>
            <a:r>
              <a:rPr lang="zh-CN" altLang="en-US" sz="1800" dirty="0"/>
              <a:t> </a:t>
            </a:r>
            <a:r>
              <a:rPr lang="en-US" altLang="zh-CN" sz="1800" dirty="0"/>
              <a:t>gate,</a:t>
            </a:r>
            <a:r>
              <a:rPr lang="zh-CN" altLang="en-US" sz="1800" dirty="0"/>
              <a:t> </a:t>
            </a:r>
            <a:r>
              <a:rPr lang="en-US" altLang="zh-CN" sz="1800" dirty="0"/>
              <a:t>but</a:t>
            </a:r>
            <a:r>
              <a:rPr lang="zh-CN" altLang="en-US" sz="1800" dirty="0"/>
              <a:t> </a:t>
            </a:r>
            <a:r>
              <a:rPr lang="en-US" altLang="zh-CN" sz="1800" b="1" dirty="0"/>
              <a:t>different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weights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usage</a:t>
            </a:r>
            <a:r>
              <a:rPr lang="zh-CN" altLang="en-US" sz="1800" dirty="0"/>
              <a:t> </a:t>
            </a:r>
            <a:r>
              <a:rPr lang="en-US" altLang="zh-CN" sz="1800" dirty="0"/>
              <a:t>(explained</a:t>
            </a:r>
            <a:r>
              <a:rPr lang="zh-CN" altLang="en-US" sz="1800" dirty="0"/>
              <a:t> </a:t>
            </a:r>
            <a:r>
              <a:rPr lang="en-US" altLang="zh-CN" sz="1800" dirty="0"/>
              <a:t>later)</a:t>
            </a:r>
            <a:endParaRPr lang="en-US" sz="1800" dirty="0"/>
          </a:p>
        </p:txBody>
      </p: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F8C8497C-0CC5-43DE-5AF0-F200DC27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79708"/>
            <a:ext cx="7772400" cy="33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69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5675-10BF-CA1C-A1A1-E4641CC5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S&amp;P</a:t>
            </a:r>
            <a:r>
              <a:rPr lang="zh-CN" altLang="en-US" sz="3600" dirty="0"/>
              <a:t> </a:t>
            </a:r>
            <a:r>
              <a:rPr lang="en-US" altLang="zh-CN" sz="3600" dirty="0"/>
              <a:t>500</a:t>
            </a:r>
            <a:r>
              <a:rPr lang="zh-CN" altLang="en-US" sz="3600" dirty="0"/>
              <a:t> </a:t>
            </a:r>
            <a:r>
              <a:rPr lang="en-US" altLang="zh-CN" sz="3600" dirty="0"/>
              <a:t>Index</a:t>
            </a:r>
            <a:r>
              <a:rPr lang="zh-CN" altLang="en-US" sz="3600" dirty="0"/>
              <a:t> </a:t>
            </a:r>
            <a:r>
              <a:rPr lang="en-US" altLang="zh-CN" sz="3600" dirty="0"/>
              <a:t>Data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AD665-6A1C-40FA-D38F-C92254D68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1353" cy="2033856"/>
          </a:xfrm>
        </p:spPr>
        <p:txBody>
          <a:bodyPr>
            <a:normAutofit lnSpcReduction="10000"/>
          </a:bodyPr>
          <a:lstStyle/>
          <a:p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daily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stock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1/3/1950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6/23/2017</a:t>
            </a:r>
          </a:p>
          <a:p>
            <a:r>
              <a:rPr lang="en-US" altLang="zh-CN" sz="1800" dirty="0"/>
              <a:t>Only</a:t>
            </a:r>
            <a:r>
              <a:rPr lang="zh-CN" altLang="en-US" sz="1800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‘close’</a:t>
            </a:r>
            <a:r>
              <a:rPr lang="zh-CN" altLang="en-US" sz="1800" b="1" dirty="0"/>
              <a:t> </a:t>
            </a:r>
            <a:r>
              <a:rPr lang="en-US" altLang="zh-CN" sz="1800" dirty="0"/>
              <a:t>price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endParaRPr lang="en-US" altLang="zh-CN" sz="1800" b="1" dirty="0"/>
          </a:p>
          <a:p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downloaded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>
                <a:hlinkClick r:id="rId2"/>
              </a:rPr>
              <a:t>Yahoo</a:t>
            </a:r>
            <a:r>
              <a:rPr lang="zh-CN" altLang="en-US" sz="1800" b="1" dirty="0">
                <a:hlinkClick r:id="rId2"/>
              </a:rPr>
              <a:t> </a:t>
            </a:r>
            <a:r>
              <a:rPr lang="en-US" altLang="zh-CN" sz="1800" b="1" dirty="0">
                <a:hlinkClick r:id="rId2"/>
              </a:rPr>
              <a:t>Finance</a:t>
            </a:r>
            <a:endParaRPr lang="en-US" altLang="zh-CN" sz="1800" b="1" dirty="0"/>
          </a:p>
          <a:p>
            <a:r>
              <a:rPr lang="en-US" altLang="zh-CN" sz="1800" dirty="0"/>
              <a:t>Want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predict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the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close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prices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S&amp;P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500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index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deploy</a:t>
            </a:r>
            <a:r>
              <a:rPr lang="zh-CN" altLang="en-US" sz="1800" dirty="0"/>
              <a:t> </a:t>
            </a:r>
            <a:r>
              <a:rPr lang="en-US" altLang="zh-CN" sz="1800" dirty="0"/>
              <a:t>it</a:t>
            </a:r>
            <a:r>
              <a:rPr lang="zh-CN" altLang="en-US" sz="1800" dirty="0"/>
              <a:t> </a:t>
            </a:r>
            <a:r>
              <a:rPr lang="en-US" altLang="zh-CN" sz="1800" dirty="0"/>
              <a:t>onto</a:t>
            </a:r>
            <a:r>
              <a:rPr lang="zh-CN" altLang="en-US" sz="1800" dirty="0"/>
              <a:t> </a:t>
            </a:r>
            <a:r>
              <a:rPr lang="en-US" altLang="zh-CN" sz="1800" dirty="0"/>
              <a:t>an</a:t>
            </a:r>
            <a:r>
              <a:rPr lang="zh-CN" altLang="en-US" sz="1800" dirty="0"/>
              <a:t> </a:t>
            </a:r>
            <a:r>
              <a:rPr lang="en-US" altLang="zh-CN" sz="1800" b="1" dirty="0"/>
              <a:t>FPGA</a:t>
            </a:r>
            <a:r>
              <a:rPr lang="zh-CN" altLang="en-US" sz="1800" b="1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real-time</a:t>
            </a:r>
            <a:r>
              <a:rPr lang="zh-CN" altLang="en-US" sz="1800" dirty="0"/>
              <a:t> </a:t>
            </a:r>
            <a:r>
              <a:rPr lang="en-US" altLang="zh-CN" sz="1800" dirty="0"/>
              <a:t>analysis</a:t>
            </a:r>
            <a:endParaRPr lang="en-US" altLang="zh-CN" sz="1800" b="1" dirty="0"/>
          </a:p>
          <a:p>
            <a:endParaRPr lang="en-US" sz="1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DB53D-8272-D929-CEF2-444568BC2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972" y="832757"/>
            <a:ext cx="5232400" cy="2857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D4724CF-5E87-4A9C-94D7-97DBECF275E7}"/>
              </a:ext>
            </a:extLst>
          </p:cNvPr>
          <p:cNvGrpSpPr/>
          <p:nvPr/>
        </p:nvGrpSpPr>
        <p:grpSpPr>
          <a:xfrm>
            <a:off x="838200" y="4157889"/>
            <a:ext cx="7772400" cy="2175078"/>
            <a:chOff x="782782" y="4145550"/>
            <a:chExt cx="7772400" cy="2175078"/>
          </a:xfrm>
        </p:grpSpPr>
        <p:pic>
          <p:nvPicPr>
            <p:cNvPr id="5" name="Picture 4" descr="A screen shot of a computer screen&#10;&#10;Description automatically generated">
              <a:extLst>
                <a:ext uri="{FF2B5EF4-FFF2-40B4-BE49-F238E27FC236}">
                  <a16:creationId xmlns:a16="http://schemas.microsoft.com/office/drawing/2014/main" id="{8F3666EA-9118-EF0C-8D02-1DBC6FB82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782" y="4145550"/>
              <a:ext cx="7772400" cy="214095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749B6EB-05D1-1F56-54F6-207629F849E8}"/>
                    </a:ext>
                  </a:extLst>
                </p14:cNvPr>
                <p14:cNvContentPartPr/>
                <p14:nvPr/>
              </p14:nvContentPartPr>
              <p14:xfrm>
                <a:off x="4000970" y="4195548"/>
                <a:ext cx="742320" cy="28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749B6EB-05D1-1F56-54F6-207629F849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91970" y="4186548"/>
                  <a:ext cx="759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35A7C8-2B3E-3CD0-C3BE-C8C01155EB5E}"/>
                    </a:ext>
                  </a:extLst>
                </p14:cNvPr>
                <p14:cNvContentPartPr/>
                <p14:nvPr/>
              </p14:nvContentPartPr>
              <p14:xfrm>
                <a:off x="6526604" y="4335948"/>
                <a:ext cx="1127520" cy="1984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35A7C8-2B3E-3CD0-C3BE-C8C01155EB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17604" y="4326946"/>
                  <a:ext cx="1145160" cy="200232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07347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Current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Content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New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memory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content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b="1" dirty="0"/>
              <a:t>reset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store</a:t>
            </a:r>
            <a:r>
              <a:rPr lang="zh-CN" altLang="en-US" sz="1800" dirty="0"/>
              <a:t> </a:t>
            </a:r>
            <a:r>
              <a:rPr lang="en-US" altLang="zh-CN" sz="1800" b="1" dirty="0"/>
              <a:t>relevant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</a:p>
        </p:txBody>
      </p:sp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2FD013F-CEF3-DA19-B707-06E955DE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38475"/>
            <a:ext cx="7772400" cy="345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14:cNvPr>
              <p14:cNvContentPartPr/>
              <p14:nvPr/>
            </p14:nvContentPartPr>
            <p14:xfrm>
              <a:off x="8651460" y="4799040"/>
              <a:ext cx="1240920" cy="89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2460" y="4790400"/>
                <a:ext cx="12585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14:cNvPr>
              <p14:cNvContentPartPr/>
              <p14:nvPr/>
            </p14:nvContentPartPr>
            <p14:xfrm>
              <a:off x="9240420" y="4881840"/>
              <a:ext cx="360" cy="86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1780" y="4872840"/>
                <a:ext cx="18000" cy="104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98DE481-969B-6B01-170D-74F358D8EC8B}"/>
              </a:ext>
            </a:extLst>
          </p:cNvPr>
          <p:cNvSpPr txBox="1"/>
          <p:nvPr/>
        </p:nvSpPr>
        <p:spPr>
          <a:xfrm>
            <a:off x="8651460" y="4998280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Remove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previous</a:t>
            </a:r>
            <a:r>
              <a:rPr lang="zh-CN" altLang="en-US" sz="1200" dirty="0"/>
              <a:t> </a:t>
            </a:r>
            <a:r>
              <a:rPr lang="en-US" altLang="zh-CN" sz="1200" dirty="0"/>
              <a:t>time</a:t>
            </a:r>
            <a:r>
              <a:rPr lang="zh-CN" altLang="en-US" sz="1200" dirty="0"/>
              <a:t> </a:t>
            </a:r>
            <a:r>
              <a:rPr lang="en-US" altLang="zh-CN" sz="1200" dirty="0"/>
              <a:t>steps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F6DDC-5B49-8B29-C5C8-AD18659004C6}"/>
              </a:ext>
            </a:extLst>
          </p:cNvPr>
          <p:cNvSpPr txBox="1"/>
          <p:nvPr/>
        </p:nvSpPr>
        <p:spPr>
          <a:xfrm>
            <a:off x="7239779" y="4943479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New</a:t>
            </a:r>
            <a:r>
              <a:rPr lang="zh-CN" altLang="en-US" sz="1200" dirty="0"/>
              <a:t> </a:t>
            </a:r>
            <a:r>
              <a:rPr lang="en-US" altLang="zh-CN" sz="1200" b="1" dirty="0"/>
              <a:t>(current)</a:t>
            </a:r>
            <a:r>
              <a:rPr lang="zh-CN" altLang="en-US" sz="1200" b="1" dirty="0"/>
              <a:t> </a:t>
            </a:r>
            <a:r>
              <a:rPr lang="en-US" altLang="zh-CN" sz="1200" dirty="0"/>
              <a:t>information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B5F64-75E8-4106-6D02-FF9323E8DB68}"/>
              </a:ext>
            </a:extLst>
          </p:cNvPr>
          <p:cNvGrpSpPr/>
          <p:nvPr/>
        </p:nvGrpSpPr>
        <p:grpSpPr>
          <a:xfrm>
            <a:off x="7884480" y="4820098"/>
            <a:ext cx="446760" cy="137160"/>
            <a:chOff x="7902300" y="4820280"/>
            <a:chExt cx="44676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14:cNvPr>
                <p14:cNvContentPartPr/>
                <p14:nvPr/>
              </p14:nvContentPartPr>
              <p14:xfrm>
                <a:off x="7902300" y="4820280"/>
                <a:ext cx="446760" cy="17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93300" y="4811640"/>
                  <a:ext cx="464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14:cNvPr>
                <p14:cNvContentPartPr/>
                <p14:nvPr/>
              </p14:nvContentPartPr>
              <p14:xfrm>
                <a:off x="8096700" y="4848000"/>
                <a:ext cx="47520" cy="109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88060" y="4839360"/>
                  <a:ext cx="6516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0170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E183DDF-1492-98C6-0B62-7A937D2A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96922"/>
            <a:ext cx="7772400" cy="3495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Gated Recurrent Unit (GRU)</a:t>
            </a:r>
            <a:r>
              <a:rPr lang="zh-CN" altLang="en-US" sz="3400" dirty="0"/>
              <a:t> </a:t>
            </a:r>
            <a:r>
              <a:rPr lang="en-US" altLang="zh-CN" sz="3400" dirty="0"/>
              <a:t>–</a:t>
            </a:r>
            <a:r>
              <a:rPr lang="zh-CN" altLang="en-US" sz="3400" dirty="0"/>
              <a:t> </a:t>
            </a:r>
            <a:r>
              <a:rPr lang="en-US" altLang="zh-CN" sz="3400" dirty="0"/>
              <a:t>Final</a:t>
            </a:r>
            <a:r>
              <a:rPr lang="zh-CN" altLang="en-US" sz="3400" dirty="0"/>
              <a:t> </a:t>
            </a:r>
            <a:r>
              <a:rPr lang="en-US" altLang="zh-CN" sz="3400" dirty="0"/>
              <a:t>Memory</a:t>
            </a:r>
            <a:r>
              <a:rPr lang="zh-CN" altLang="en-US" sz="3400" dirty="0"/>
              <a:t> </a:t>
            </a:r>
            <a:r>
              <a:rPr lang="en-US" altLang="zh-CN" sz="3400" dirty="0"/>
              <a:t>at</a:t>
            </a:r>
            <a:r>
              <a:rPr lang="zh-CN" altLang="en-US" sz="3400" dirty="0"/>
              <a:t> </a:t>
            </a:r>
            <a:r>
              <a:rPr lang="en-US" altLang="zh-CN" sz="3400" dirty="0"/>
              <a:t>Current</a:t>
            </a:r>
            <a:r>
              <a:rPr lang="zh-CN" altLang="en-US" sz="3400" dirty="0"/>
              <a:t> </a:t>
            </a:r>
            <a:r>
              <a:rPr lang="en-US" altLang="zh-CN" sz="3400" dirty="0"/>
              <a:t>Step</a:t>
            </a:r>
            <a:endParaRPr lang="en-US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Aka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what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current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and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pass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the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future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close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1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keep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majority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previous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info,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ignore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most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current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content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  <a:blipFill>
                <a:blip r:embed="rId3"/>
                <a:stretch>
                  <a:fillRect l="-98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A3592B8-74BC-C1E7-E991-D03568E34A80}"/>
              </a:ext>
            </a:extLst>
          </p:cNvPr>
          <p:cNvGrpSpPr/>
          <p:nvPr/>
        </p:nvGrpSpPr>
        <p:grpSpPr>
          <a:xfrm>
            <a:off x="7182000" y="4702265"/>
            <a:ext cx="2703240" cy="112680"/>
            <a:chOff x="7182000" y="4702265"/>
            <a:chExt cx="270324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14:cNvPr>
                <p14:cNvContentPartPr/>
                <p14:nvPr/>
              </p14:nvContentPartPr>
              <p14:xfrm>
                <a:off x="7182000" y="4709105"/>
                <a:ext cx="1055160" cy="45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73360" y="4700465"/>
                  <a:ext cx="1072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14:cNvPr>
                <p14:cNvContentPartPr/>
                <p14:nvPr/>
              </p14:nvContentPartPr>
              <p14:xfrm>
                <a:off x="8529120" y="4702265"/>
                <a:ext cx="1356120" cy="28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20480" y="4693265"/>
                  <a:ext cx="1373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14:cNvPr>
                <p14:cNvContentPartPr/>
                <p14:nvPr/>
              </p14:nvContentPartPr>
              <p14:xfrm>
                <a:off x="7705800" y="4737185"/>
                <a:ext cx="360" cy="7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97160" y="4728185"/>
                  <a:ext cx="1800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14:cNvPr>
              <p14:cNvContentPartPr/>
              <p14:nvPr/>
            </p14:nvContentPartPr>
            <p14:xfrm>
              <a:off x="9236880" y="4738265"/>
              <a:ext cx="360" cy="96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28240" y="4729625"/>
                <a:ext cx="18000" cy="1141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5CDD6F9-FBAC-047B-8DED-E8200751E905}"/>
              </a:ext>
            </a:extLst>
          </p:cNvPr>
          <p:cNvSpPr txBox="1"/>
          <p:nvPr/>
        </p:nvSpPr>
        <p:spPr>
          <a:xfrm>
            <a:off x="7391976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Previous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835BA7-F8EB-66DF-7034-A28FBF7117CC}"/>
              </a:ext>
            </a:extLst>
          </p:cNvPr>
          <p:cNvSpPr txBox="1"/>
          <p:nvPr/>
        </p:nvSpPr>
        <p:spPr>
          <a:xfrm>
            <a:off x="8887841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Current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33555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1FB7A-FB3D-7D56-764E-A48090F2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Effect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Larger</a:t>
            </a:r>
            <a:r>
              <a:rPr lang="zh-CN" altLang="en-US" sz="3600" dirty="0"/>
              <a:t> </a:t>
            </a:r>
            <a:r>
              <a:rPr lang="en-US" altLang="zh-CN" sz="3600" dirty="0"/>
              <a:t>Window</a:t>
            </a:r>
            <a:r>
              <a:rPr lang="zh-CN" altLang="en-US" sz="3600" dirty="0"/>
              <a:t> </a:t>
            </a:r>
            <a:r>
              <a:rPr lang="en-US" altLang="zh-CN" sz="3600" dirty="0"/>
              <a:t>or</a:t>
            </a:r>
            <a:r>
              <a:rPr lang="zh-CN" altLang="en-US" sz="3600" dirty="0"/>
              <a:t> </a:t>
            </a:r>
            <a:r>
              <a:rPr lang="en-US" altLang="zh-CN" sz="3600" dirty="0"/>
              <a:t>Features</a:t>
            </a:r>
            <a:r>
              <a:rPr lang="zh-CN" altLang="en-US" sz="3600" dirty="0"/>
              <a:t> </a:t>
            </a:r>
            <a:r>
              <a:rPr lang="en-US" altLang="zh-CN" sz="3600" dirty="0"/>
              <a:t>Size</a:t>
            </a:r>
            <a:r>
              <a:rPr lang="zh-CN" altLang="en-US" sz="3600" dirty="0"/>
              <a:t> </a:t>
            </a:r>
            <a:r>
              <a:rPr lang="en-US" altLang="zh-CN" sz="3600" dirty="0"/>
              <a:t>on</a:t>
            </a:r>
            <a:r>
              <a:rPr lang="zh-CN" altLang="en-US" sz="3600" dirty="0"/>
              <a:t> </a:t>
            </a:r>
            <a:r>
              <a:rPr lang="en-US" altLang="zh-CN" sz="3600" dirty="0"/>
              <a:t>Performance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DCCA8-5ADD-F24D-C884-80D600181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b="1" dirty="0"/>
              <a:t>Larger</a:t>
            </a:r>
            <a:r>
              <a:rPr lang="zh-CN" altLang="en-US" sz="1400" dirty="0"/>
              <a:t> </a:t>
            </a:r>
            <a:r>
              <a:rPr lang="en-US" altLang="zh-CN" sz="1400" b="1" dirty="0"/>
              <a:t>window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size</a:t>
            </a:r>
            <a:r>
              <a:rPr lang="zh-CN" altLang="en-US" sz="1400" b="1" dirty="0"/>
              <a:t> </a:t>
            </a:r>
            <a:r>
              <a:rPr lang="en-US" altLang="zh-CN" sz="1400" dirty="0"/>
              <a:t>(</a:t>
            </a:r>
            <a:r>
              <a:rPr lang="en-US" altLang="zh-CN" sz="1400" b="1" dirty="0"/>
              <a:t>num_steps</a:t>
            </a:r>
            <a:r>
              <a:rPr lang="en-US" altLang="zh-CN" sz="1400" dirty="0"/>
              <a:t>):</a:t>
            </a:r>
          </a:p>
          <a:p>
            <a:r>
              <a:rPr lang="en-US" altLang="zh-CN" sz="1400" dirty="0">
                <a:sym typeface="Wingdings" pitchFamily="2" charset="2"/>
              </a:rPr>
              <a:t>More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historical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context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(good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for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long-term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dependencies)</a:t>
            </a:r>
            <a:endParaRPr lang="en-US" altLang="zh-CN" sz="1400" b="1" dirty="0">
              <a:sym typeface="Wingdings" pitchFamily="2" charset="2"/>
            </a:endParaRPr>
          </a:p>
          <a:p>
            <a:r>
              <a:rPr lang="en-US" altLang="zh-CN" sz="1400" dirty="0">
                <a:sym typeface="Wingdings" pitchFamily="2" charset="2"/>
              </a:rPr>
              <a:t>More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computational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load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(</a:t>
            </a:r>
            <a:r>
              <a:rPr lang="en-US" altLang="zh-CN" sz="1400" b="1" dirty="0">
                <a:sym typeface="Wingdings" pitchFamily="2" charset="2"/>
              </a:rPr>
              <a:t>longer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training</a:t>
            </a:r>
            <a:r>
              <a:rPr lang="en-US" altLang="zh-CN" sz="1400" dirty="0">
                <a:sym typeface="Wingdings" pitchFamily="2" charset="2"/>
              </a:rPr>
              <a:t>,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increased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memory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usage</a:t>
            </a:r>
            <a:r>
              <a:rPr lang="en-US" altLang="zh-CN" sz="1400" dirty="0">
                <a:sym typeface="Wingdings" pitchFamily="2" charset="2"/>
              </a:rPr>
              <a:t>)</a:t>
            </a:r>
          </a:p>
          <a:p>
            <a:r>
              <a:rPr lang="en-US" altLang="zh-CN" sz="1400" dirty="0">
                <a:sym typeface="Wingdings" pitchFamily="2" charset="2"/>
              </a:rPr>
              <a:t>Potential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overfitting</a:t>
            </a:r>
          </a:p>
          <a:p>
            <a:r>
              <a:rPr lang="en-US" altLang="zh-CN" sz="1400" b="1" dirty="0">
                <a:sym typeface="Wingdings" pitchFamily="2" charset="2"/>
              </a:rPr>
              <a:t>Stability</a:t>
            </a:r>
            <a:r>
              <a:rPr lang="en-US" altLang="zh-CN" sz="1400" dirty="0">
                <a:sym typeface="Wingdings" pitchFamily="2" charset="2"/>
              </a:rPr>
              <a:t>: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Vanishing/Exploding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gradients</a:t>
            </a:r>
          </a:p>
          <a:p>
            <a:pPr marL="0" indent="0">
              <a:buNone/>
            </a:pPr>
            <a:endParaRPr lang="en-US" altLang="zh-CN" sz="14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zh-CN" sz="1400" b="1" dirty="0">
                <a:sym typeface="Wingdings" pitchFamily="2" charset="2"/>
              </a:rPr>
              <a:t>More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features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(</a:t>
            </a:r>
            <a:r>
              <a:rPr lang="en-US" altLang="zh-CN" sz="1400" b="1" dirty="0" err="1">
                <a:sym typeface="Wingdings" pitchFamily="2" charset="2"/>
              </a:rPr>
              <a:t>input_size</a:t>
            </a:r>
            <a:r>
              <a:rPr lang="en-US" altLang="zh-CN" sz="1400" dirty="0">
                <a:sym typeface="Wingdings" pitchFamily="2" charset="2"/>
              </a:rPr>
              <a:t>)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per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step:</a:t>
            </a:r>
            <a:r>
              <a:rPr lang="zh-CN" altLang="en-US" sz="1400" dirty="0">
                <a:sym typeface="Wingdings" pitchFamily="2" charset="2"/>
              </a:rPr>
              <a:t> </a:t>
            </a:r>
            <a:endParaRPr lang="en-US" altLang="zh-CN" sz="1400" dirty="0">
              <a:sym typeface="Wingdings" pitchFamily="2" charset="2"/>
            </a:endParaRPr>
          </a:p>
          <a:p>
            <a:r>
              <a:rPr lang="en-US" altLang="zh-CN" sz="1400" dirty="0">
                <a:sym typeface="Wingdings" pitchFamily="2" charset="2"/>
              </a:rPr>
              <a:t>Determines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dimensionality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of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input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data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per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time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step</a:t>
            </a:r>
          </a:p>
          <a:p>
            <a:r>
              <a:rPr lang="en-US" altLang="zh-CN" sz="1400" b="1" dirty="0">
                <a:sym typeface="Wingdings" pitchFamily="2" charset="2"/>
              </a:rPr>
              <a:t>Increases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model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complexity</a:t>
            </a:r>
          </a:p>
          <a:p>
            <a:endParaRPr lang="en-US" altLang="zh-CN" sz="1400" dirty="0">
              <a:sym typeface="Wingdings" pitchFamily="2" charset="2"/>
            </a:endParaRPr>
          </a:p>
        </p:txBody>
      </p:sp>
      <p:pic>
        <p:nvPicPr>
          <p:cNvPr id="5" name="Picture 4" descr="A graph with red lines and blue arrows&#10;&#10;Description automatically generated">
            <a:extLst>
              <a:ext uri="{FF2B5EF4-FFF2-40B4-BE49-F238E27FC236}">
                <a16:creationId xmlns:a16="http://schemas.microsoft.com/office/drawing/2014/main" id="{9EBE9B7F-F1E8-B685-7F79-486669D1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0" y="1501840"/>
            <a:ext cx="6297081" cy="38543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03A2659-0E5C-7B57-60AB-F3E32B01085E}"/>
              </a:ext>
            </a:extLst>
          </p:cNvPr>
          <p:cNvSpPr/>
          <p:nvPr/>
        </p:nvSpPr>
        <p:spPr>
          <a:xfrm>
            <a:off x="8548528" y="1906082"/>
            <a:ext cx="633211" cy="214008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2BEFB07-29AB-18EB-E4F8-9F24BA6CC0E7}"/>
                  </a:ext>
                </a:extLst>
              </p14:cNvPr>
              <p14:cNvContentPartPr/>
              <p14:nvPr/>
            </p14:nvContentPartPr>
            <p14:xfrm>
              <a:off x="8523659" y="1792775"/>
              <a:ext cx="66240" cy="96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2BEFB07-29AB-18EB-E4F8-9F24BA6CC0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5019" y="1784135"/>
                <a:ext cx="838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57C023B-8864-8C15-3647-50A4C051B3EC}"/>
                  </a:ext>
                </a:extLst>
              </p14:cNvPr>
              <p14:cNvContentPartPr/>
              <p14:nvPr/>
            </p14:nvContentPartPr>
            <p14:xfrm>
              <a:off x="8523659" y="1788362"/>
              <a:ext cx="658080" cy="117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57C023B-8864-8C15-3647-50A4C051B3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4659" y="1779722"/>
                <a:ext cx="675720" cy="13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6869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AF79F-808C-36D0-A7F0-6EC770C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Quantization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C642B-3DA3-EDF7-A0EE-1523C2A3F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62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D3B4-7439-576D-8F7A-916806A7C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Quantization?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1892F-5829-2123-A2A8-F733CDF8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highlight>
                  <a:srgbClr val="FFFF00"/>
                </a:highlight>
              </a:rPr>
              <a:t>Approximate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continuous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values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of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signal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into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finite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#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of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discrete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values</a:t>
            </a:r>
          </a:p>
          <a:p>
            <a:r>
              <a:rPr lang="en-US" altLang="zh-CN" sz="1800" dirty="0"/>
              <a:t>Method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data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compression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/>
              <a:t>(convert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lower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precision/range</a:t>
            </a:r>
            <a:r>
              <a:rPr lang="en-US" altLang="zh-CN" sz="1800" dirty="0"/>
              <a:t>)</a:t>
            </a:r>
          </a:p>
          <a:p>
            <a:r>
              <a:rPr lang="en-US" altLang="zh-CN" sz="1800" b="1" dirty="0"/>
              <a:t>Fixation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base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2</a:t>
            </a:r>
          </a:p>
          <a:p>
            <a:r>
              <a:rPr lang="en-US" altLang="zh-CN" sz="1800" dirty="0"/>
              <a:t>Precision</a:t>
            </a:r>
            <a:r>
              <a:rPr lang="zh-CN" altLang="en-US" sz="1800" dirty="0"/>
              <a:t> </a:t>
            </a:r>
            <a:r>
              <a:rPr lang="en-US" altLang="zh-CN" sz="1800" dirty="0"/>
              <a:t>representations:</a:t>
            </a:r>
            <a:r>
              <a:rPr lang="zh-CN" altLang="en-US" sz="1800" dirty="0"/>
              <a:t> </a:t>
            </a:r>
            <a:r>
              <a:rPr lang="en-US" altLang="zh-CN" sz="1800" dirty="0"/>
              <a:t>FP16</a:t>
            </a:r>
            <a:r>
              <a:rPr lang="zh-CN" altLang="en-US" sz="1800" dirty="0"/>
              <a:t> </a:t>
            </a:r>
            <a:r>
              <a:rPr lang="en-US" altLang="zh-CN" sz="1800" dirty="0"/>
              <a:t>(half-precision</a:t>
            </a:r>
            <a:r>
              <a:rPr lang="zh-CN" altLang="en-US" sz="1800" dirty="0"/>
              <a:t> </a:t>
            </a:r>
            <a:r>
              <a:rPr lang="en-US" altLang="zh-CN" sz="1800" dirty="0"/>
              <a:t>floating-point),</a:t>
            </a:r>
            <a:r>
              <a:rPr lang="zh-CN" altLang="en-US" sz="1800" dirty="0"/>
              <a:t> </a:t>
            </a:r>
            <a:r>
              <a:rPr lang="en-US" altLang="zh-CN" sz="1800" dirty="0"/>
              <a:t>INT8</a:t>
            </a:r>
            <a:r>
              <a:rPr lang="zh-CN" altLang="en-US" sz="1800" dirty="0"/>
              <a:t> </a:t>
            </a:r>
            <a:r>
              <a:rPr lang="en-US" altLang="zh-CN" sz="1800" dirty="0"/>
              <a:t>(8-bit</a:t>
            </a:r>
            <a:r>
              <a:rPr lang="zh-CN" altLang="en-US" sz="1800" dirty="0"/>
              <a:t> </a:t>
            </a:r>
            <a:r>
              <a:rPr lang="en-US" altLang="zh-CN" sz="1800" dirty="0"/>
              <a:t>fixed-point</a:t>
            </a:r>
            <a:r>
              <a:rPr lang="zh-CN" altLang="en-US" sz="1800" dirty="0"/>
              <a:t> </a:t>
            </a:r>
            <a:r>
              <a:rPr lang="en-US" altLang="zh-CN" sz="1800" dirty="0"/>
              <a:t>integer),</a:t>
            </a:r>
            <a:r>
              <a:rPr lang="zh-CN" altLang="en-US" sz="1800" dirty="0"/>
              <a:t> </a:t>
            </a:r>
            <a:r>
              <a:rPr lang="en-US" altLang="zh-CN" sz="1800" dirty="0"/>
              <a:t>INT4</a:t>
            </a:r>
            <a:r>
              <a:rPr lang="zh-CN" altLang="en-US" sz="1800" dirty="0"/>
              <a:t> </a:t>
            </a:r>
            <a:r>
              <a:rPr lang="en-US" altLang="zh-CN" sz="1800" dirty="0"/>
              <a:t>(8-bit</a:t>
            </a:r>
            <a:r>
              <a:rPr lang="zh-CN" altLang="en-US" sz="1800" dirty="0"/>
              <a:t> </a:t>
            </a:r>
            <a:r>
              <a:rPr lang="en-US" altLang="zh-CN" sz="1800" dirty="0"/>
              <a:t>fixed-point</a:t>
            </a:r>
            <a:r>
              <a:rPr lang="zh-CN" altLang="en-US" sz="1800" dirty="0"/>
              <a:t> </a:t>
            </a:r>
            <a:r>
              <a:rPr lang="en-US" altLang="zh-CN" sz="1800" dirty="0"/>
              <a:t>integer),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r>
              <a:rPr lang="en-US" altLang="zh-CN" sz="1800" dirty="0"/>
              <a:t>Here,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numbers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(floating-point)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(fixed-point)</a:t>
            </a:r>
            <a:r>
              <a:rPr lang="zh-CN" altLang="en-US" sz="1800" dirty="0"/>
              <a:t> </a:t>
            </a:r>
            <a:endParaRPr lang="en-US" altLang="zh-CN" sz="1800" dirty="0"/>
          </a:p>
        </p:txBody>
      </p:sp>
      <p:pic>
        <p:nvPicPr>
          <p:cNvPr id="5" name="Picture 4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C5895377-AF04-53EF-368C-1000CC986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1430"/>
            <a:ext cx="5889808" cy="3579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B313-DD84-3E90-FD17-E12345D8B471}"/>
              </a:ext>
            </a:extLst>
          </p:cNvPr>
          <p:cNvSpPr txBox="1"/>
          <p:nvPr/>
        </p:nvSpPr>
        <p:spPr>
          <a:xfrm>
            <a:off x="6995860" y="5204655"/>
            <a:ext cx="409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Values</a:t>
            </a:r>
            <a:r>
              <a:rPr lang="zh-CN" altLang="en-US" dirty="0"/>
              <a:t> </a:t>
            </a:r>
            <a:r>
              <a:rPr lang="en-US" altLang="zh-CN" b="1" dirty="0"/>
              <a:t>separated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b="1" dirty="0"/>
              <a:t>finite</a:t>
            </a:r>
            <a:r>
              <a:rPr lang="zh-CN" altLang="en-US" b="1" dirty="0"/>
              <a:t> </a:t>
            </a:r>
            <a:r>
              <a:rPr lang="en-US" altLang="zh-CN" b="1" dirty="0"/>
              <a:t>regions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8932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1A6C-BB48-64B1-D91B-451702A3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Why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Important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2FA1-5F7C-1786-5D4C-D128AB18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865"/>
            <a:ext cx="6052457" cy="1557925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Deep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learning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frameworks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(e.g.,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Tensorflow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Pytorch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etc.)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computation</a:t>
            </a:r>
          </a:p>
          <a:p>
            <a:r>
              <a:rPr lang="en-US" altLang="zh-CN" sz="1800" b="1" dirty="0">
                <a:solidFill>
                  <a:srgbClr val="FF0000"/>
                </a:solidFill>
              </a:rPr>
              <a:t>Larger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models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more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computational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storage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overhead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limits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deployment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on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devices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(e.g.,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smartphones,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watches,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FPGA,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etc.)</a:t>
            </a:r>
            <a:endParaRPr lang="en-US" altLang="zh-CN" sz="1800" b="1" dirty="0">
              <a:solidFill>
                <a:srgbClr val="FF0000"/>
              </a:solidFill>
              <a:sym typeface="Wingdings" pitchFamily="2" charset="2"/>
            </a:endParaRPr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B75DC4-230B-E17A-3FEB-1BB3A4798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99494"/>
              </p:ext>
            </p:extLst>
          </p:nvPr>
        </p:nvGraphicFramePr>
        <p:xfrm>
          <a:off x="7125042" y="1371881"/>
          <a:ext cx="4228758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586">
                  <a:extLst>
                    <a:ext uri="{9D8B030D-6E8A-4147-A177-3AD203B41FA5}">
                      <a16:colId xmlns:a16="http://schemas.microsoft.com/office/drawing/2014/main" val="3977639810"/>
                    </a:ext>
                  </a:extLst>
                </a:gridCol>
                <a:gridCol w="1409586">
                  <a:extLst>
                    <a:ext uri="{9D8B030D-6E8A-4147-A177-3AD203B41FA5}">
                      <a16:colId xmlns:a16="http://schemas.microsoft.com/office/drawing/2014/main" val="897247689"/>
                    </a:ext>
                  </a:extLst>
                </a:gridCol>
                <a:gridCol w="1409586">
                  <a:extLst>
                    <a:ext uri="{9D8B030D-6E8A-4147-A177-3AD203B41FA5}">
                      <a16:colId xmlns:a16="http://schemas.microsoft.com/office/drawing/2014/main" val="2031739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(MB)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GFLOPS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65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AlexNet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9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17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09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35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41.2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10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52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ResNet-152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0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GoogleNet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57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InceptionV3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03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MobileNet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582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SqueezeNet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1946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B65AD2-22CF-8380-26F9-D6ABA1E80175}"/>
              </a:ext>
            </a:extLst>
          </p:cNvPr>
          <p:cNvSpPr txBox="1"/>
          <p:nvPr/>
        </p:nvSpPr>
        <p:spPr>
          <a:xfrm>
            <a:off x="7315200" y="5879022"/>
            <a:ext cx="39359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/>
              <a:t>Size</a:t>
            </a:r>
            <a:r>
              <a:rPr lang="zh-CN" altLang="en-US" sz="1500" dirty="0"/>
              <a:t> </a:t>
            </a:r>
            <a:r>
              <a:rPr lang="en-US" altLang="zh-CN" sz="1500" dirty="0"/>
              <a:t>&amp;</a:t>
            </a:r>
            <a:r>
              <a:rPr lang="zh-CN" altLang="en-US" sz="1500" dirty="0"/>
              <a:t> </a:t>
            </a:r>
            <a:r>
              <a:rPr lang="en-US" altLang="zh-CN" sz="1500" dirty="0"/>
              <a:t>giga-floating</a:t>
            </a:r>
            <a:r>
              <a:rPr lang="zh-CN" altLang="en-US" sz="1500" dirty="0"/>
              <a:t> </a:t>
            </a:r>
            <a:r>
              <a:rPr lang="en-US" altLang="zh-CN" sz="1500" dirty="0"/>
              <a:t>point</a:t>
            </a:r>
            <a:r>
              <a:rPr lang="zh-CN" altLang="en-US" sz="1500" dirty="0"/>
              <a:t> </a:t>
            </a:r>
            <a:r>
              <a:rPr lang="en-US" altLang="zh-CN" sz="1500" dirty="0"/>
              <a:t>operations</a:t>
            </a:r>
            <a:r>
              <a:rPr lang="zh-CN" altLang="en-US" sz="1500" dirty="0"/>
              <a:t> </a:t>
            </a:r>
            <a:r>
              <a:rPr lang="en-US" altLang="zh-CN" sz="1500" dirty="0"/>
              <a:t>per</a:t>
            </a:r>
            <a:r>
              <a:rPr lang="zh-CN" altLang="en-US" sz="1500" dirty="0"/>
              <a:t> </a:t>
            </a:r>
            <a:r>
              <a:rPr lang="en-US" altLang="zh-CN" sz="1500" dirty="0"/>
              <a:t>second</a:t>
            </a:r>
            <a:r>
              <a:rPr lang="zh-CN" altLang="en-US" sz="1500" dirty="0"/>
              <a:t> </a:t>
            </a:r>
            <a:r>
              <a:rPr lang="en-US" altLang="zh-CN" sz="1500" dirty="0"/>
              <a:t>(GFLOPS)</a:t>
            </a:r>
            <a:endParaRPr lang="en-US" sz="15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50E61-D2DB-1874-CF71-56ED5E22F75F}"/>
              </a:ext>
            </a:extLst>
          </p:cNvPr>
          <p:cNvGrpSpPr/>
          <p:nvPr/>
        </p:nvGrpSpPr>
        <p:grpSpPr>
          <a:xfrm>
            <a:off x="940830" y="3383550"/>
            <a:ext cx="5544065" cy="2928350"/>
            <a:chOff x="695067" y="3429000"/>
            <a:chExt cx="5544065" cy="292835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A3EE010-5E36-112A-0B01-96961DAAABE0}"/>
                </a:ext>
              </a:extLst>
            </p:cNvPr>
            <p:cNvGrpSpPr/>
            <p:nvPr/>
          </p:nvGrpSpPr>
          <p:grpSpPr>
            <a:xfrm>
              <a:off x="695067" y="3429000"/>
              <a:ext cx="5544065" cy="2928350"/>
              <a:chOff x="695067" y="3429000"/>
              <a:chExt cx="5544065" cy="2928350"/>
            </a:xfrm>
          </p:grpSpPr>
          <p:pic>
            <p:nvPicPr>
              <p:cNvPr id="8" name="Picture 7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67211060-8D90-F785-1D19-2447764FC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067" y="3429000"/>
                <a:ext cx="5544065" cy="292835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F4374A-9396-636C-63C7-4657C230F9CD}"/>
                  </a:ext>
                </a:extLst>
              </p:cNvPr>
              <p:cNvSpPr/>
              <p:nvPr/>
            </p:nvSpPr>
            <p:spPr>
              <a:xfrm>
                <a:off x="838200" y="4688141"/>
                <a:ext cx="550985" cy="410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EBB3FFF-A96B-BA5F-00A0-86B73ED23EC3}"/>
                  </a:ext>
                </a:extLst>
              </p:cNvPr>
              <p:cNvSpPr/>
              <p:nvPr/>
            </p:nvSpPr>
            <p:spPr>
              <a:xfrm>
                <a:off x="2813538" y="3591226"/>
                <a:ext cx="550985" cy="410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16189C-06FB-DAC7-E1C4-63EB9922E6A3}"/>
                </a:ext>
              </a:extLst>
            </p:cNvPr>
            <p:cNvSpPr txBox="1"/>
            <p:nvPr/>
          </p:nvSpPr>
          <p:spPr>
            <a:xfrm>
              <a:off x="2765004" y="3642371"/>
              <a:ext cx="12166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Device</a:t>
              </a:r>
              <a:endParaRPr lang="en-US" sz="14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B06982-4B80-E31E-6563-EF3EA5238512}"/>
                </a:ext>
              </a:extLst>
            </p:cNvPr>
            <p:cNvSpPr txBox="1"/>
            <p:nvPr/>
          </p:nvSpPr>
          <p:spPr>
            <a:xfrm>
              <a:off x="780876" y="4880625"/>
              <a:ext cx="12166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Model</a:t>
              </a:r>
              <a:endParaRPr lang="en-US" sz="1400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2DB2061-0C99-3FA7-A493-62A8C3468DC4}"/>
              </a:ext>
            </a:extLst>
          </p:cNvPr>
          <p:cNvSpPr txBox="1"/>
          <p:nvPr/>
        </p:nvSpPr>
        <p:spPr>
          <a:xfrm>
            <a:off x="1181933" y="6247425"/>
            <a:ext cx="5061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Inference</a:t>
            </a:r>
            <a:r>
              <a:rPr lang="zh-CN" altLang="en-US" sz="1400" dirty="0"/>
              <a:t> </a:t>
            </a:r>
            <a:r>
              <a:rPr lang="en-US" altLang="zh-CN" sz="1400" dirty="0"/>
              <a:t>times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different</a:t>
            </a:r>
            <a:r>
              <a:rPr lang="zh-CN" altLang="en-US" sz="1400" dirty="0"/>
              <a:t> </a:t>
            </a:r>
            <a:r>
              <a:rPr lang="en-US" altLang="zh-CN" sz="1400" dirty="0"/>
              <a:t>models</a:t>
            </a:r>
            <a:r>
              <a:rPr lang="zh-CN" altLang="en-US" sz="1400" dirty="0"/>
              <a:t> </a:t>
            </a:r>
            <a:r>
              <a:rPr lang="en-US" altLang="zh-CN" sz="1400" dirty="0"/>
              <a:t>on</a:t>
            </a:r>
            <a:r>
              <a:rPr lang="zh-CN" altLang="en-US" sz="1400" dirty="0"/>
              <a:t> </a:t>
            </a:r>
            <a:r>
              <a:rPr lang="en-US" altLang="zh-CN" sz="1400" dirty="0"/>
              <a:t>different</a:t>
            </a:r>
            <a:r>
              <a:rPr lang="zh-CN" altLang="en-US" sz="1400" dirty="0"/>
              <a:t> </a:t>
            </a:r>
            <a:r>
              <a:rPr lang="en-US" altLang="zh-CN" sz="1400" dirty="0"/>
              <a:t>devices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en-US" altLang="zh-CN" sz="1400" dirty="0" err="1"/>
              <a:t>ms</a:t>
            </a:r>
            <a:r>
              <a:rPr lang="en-US" altLang="zh-CN" sz="1400" dirty="0"/>
              <a:t>)</a:t>
            </a:r>
            <a:r>
              <a:rPr lang="zh-CN" altLang="en-US" sz="1400" dirty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68087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1A6C-BB48-64B1-D91B-451702A3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Goal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2FA1-5F7C-1786-5D4C-D128AB18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679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solidFill>
                  <a:srgbClr val="00B050"/>
                </a:solidFill>
              </a:rPr>
              <a:t>Smaller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model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size</a:t>
            </a:r>
          </a:p>
          <a:p>
            <a:r>
              <a:rPr lang="en-US" altLang="zh-CN" sz="1800" b="1" dirty="0">
                <a:solidFill>
                  <a:srgbClr val="00B050"/>
                </a:solidFill>
              </a:rPr>
              <a:t>Lower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computational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power</a:t>
            </a:r>
          </a:p>
          <a:p>
            <a:r>
              <a:rPr lang="en-US" altLang="zh-CN" sz="1800" b="1" dirty="0">
                <a:solidFill>
                  <a:srgbClr val="00B050"/>
                </a:solidFill>
              </a:rPr>
              <a:t>Less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storage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endParaRPr lang="en-US" altLang="zh-CN" sz="1800" b="1" dirty="0">
              <a:solidFill>
                <a:srgbClr val="00B050"/>
              </a:solidFill>
            </a:endParaRPr>
          </a:p>
          <a:p>
            <a:r>
              <a:rPr lang="en-US" altLang="zh-CN" sz="1800" b="1" dirty="0">
                <a:solidFill>
                  <a:srgbClr val="00B050"/>
                </a:solidFill>
              </a:rPr>
              <a:t>Faster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computation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r>
              <a:rPr lang="en-US" altLang="zh-CN" sz="1800" b="1" dirty="0">
                <a:solidFill>
                  <a:srgbClr val="00B050"/>
                </a:solidFill>
              </a:rPr>
              <a:t>Unbiased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predictions</a:t>
            </a:r>
            <a:endParaRPr lang="en-US" sz="1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0A4DC7-6776-F436-FF9D-16F23CDDD672}"/>
              </a:ext>
            </a:extLst>
          </p:cNvPr>
          <p:cNvGrpSpPr/>
          <p:nvPr/>
        </p:nvGrpSpPr>
        <p:grpSpPr>
          <a:xfrm>
            <a:off x="4463512" y="1690688"/>
            <a:ext cx="7347396" cy="3919497"/>
            <a:chOff x="4264024" y="1545770"/>
            <a:chExt cx="7748362" cy="4064415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B6B2C14-7963-181A-FAD6-7924E3727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9"/>
            <a:stretch/>
          </p:blipFill>
          <p:spPr>
            <a:xfrm>
              <a:off x="4264024" y="2588985"/>
              <a:ext cx="7748362" cy="2485423"/>
            </a:xfrm>
            <a:prstGeom prst="rect">
              <a:avLst/>
            </a:prstGeom>
          </p:spPr>
        </p:pic>
        <p:pic>
          <p:nvPicPr>
            <p:cNvPr id="5" name="Picture 4" descr="A red line on a white background&#10;&#10;Description automatically generated">
              <a:extLst>
                <a:ext uri="{FF2B5EF4-FFF2-40B4-BE49-F238E27FC236}">
                  <a16:creationId xmlns:a16="http://schemas.microsoft.com/office/drawing/2014/main" id="{020D6070-B084-E4B7-F26A-601FB2843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9" t="1" b="2210"/>
            <a:stretch/>
          </p:blipFill>
          <p:spPr>
            <a:xfrm>
              <a:off x="4264024" y="1545770"/>
              <a:ext cx="7748362" cy="1043215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982EB2B-1FBA-36A0-D486-5377681F8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9" t="1244"/>
            <a:stretch/>
          </p:blipFill>
          <p:spPr>
            <a:xfrm>
              <a:off x="4264024" y="2588985"/>
              <a:ext cx="7748362" cy="24545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EFE106-7DDC-2CB0-F427-E051491B9F5A}"/>
                </a:ext>
              </a:extLst>
            </p:cNvPr>
            <p:cNvSpPr txBox="1"/>
            <p:nvPr/>
          </p:nvSpPr>
          <p:spPr>
            <a:xfrm>
              <a:off x="5607276" y="5086965"/>
              <a:ext cx="54560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Memory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usage</a:t>
              </a:r>
              <a:r>
                <a:rPr lang="zh-CN" altLang="en-US" sz="1400" b="1" dirty="0"/>
                <a:t> </a:t>
              </a:r>
              <a:r>
                <a:rPr lang="en-US" altLang="zh-CN" sz="1400" dirty="0"/>
                <a:t>and</a:t>
              </a:r>
              <a:r>
                <a:rPr lang="zh-CN" altLang="en-US" sz="1400" dirty="0"/>
                <a:t> </a:t>
              </a:r>
              <a:r>
                <a:rPr lang="en-US" altLang="zh-CN" sz="1400" b="1" dirty="0"/>
                <a:t>computational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power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consumption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of</a:t>
              </a:r>
              <a:r>
                <a:rPr lang="zh-CN" altLang="en-US" sz="1400" dirty="0"/>
                <a:t> </a:t>
              </a:r>
              <a:r>
                <a:rPr lang="en-US" altLang="zh-CN" sz="1400" b="1" dirty="0"/>
                <a:t>different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precisions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9050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DF7C-E3CB-9BEA-13BF-03957F9A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Theoretical</a:t>
            </a:r>
            <a:r>
              <a:rPr lang="zh-CN" altLang="en-US" sz="3600" dirty="0"/>
              <a:t> </a:t>
            </a:r>
            <a:r>
              <a:rPr lang="en-US" altLang="zh-CN" sz="3600" dirty="0"/>
              <a:t>Peak</a:t>
            </a:r>
            <a:r>
              <a:rPr lang="zh-CN" altLang="en-US" sz="3600" dirty="0"/>
              <a:t> </a:t>
            </a:r>
            <a:r>
              <a:rPr lang="en-US" altLang="zh-CN" sz="3600" dirty="0"/>
              <a:t>Performance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58B7B-1C08-4D71-95AF-EEFA9A218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7916"/>
                <a:ext cx="10515600" cy="4904959"/>
              </a:xfrm>
            </p:spPr>
            <p:txBody>
              <a:bodyPr>
                <a:normAutofit/>
              </a:bodyPr>
              <a:lstStyle/>
              <a:p>
                <a:r>
                  <a:rPr lang="en-US" sz="1800" b="1" dirty="0">
                    <a:solidFill>
                      <a:schemeClr val="accent1"/>
                    </a:solidFill>
                  </a:rPr>
                  <a:t>Theoretical peak</a:t>
                </a:r>
                <a:r>
                  <a:rPr lang="zh-CN" altLang="en-US" sz="1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chemeClr val="accent1"/>
                    </a:solidFill>
                  </a:rPr>
                  <a:t>performance</a:t>
                </a:r>
                <a:r>
                  <a:rPr lang="zh-CN" altLang="en-US" sz="1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maximum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performance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given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ideal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conditions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&amp;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perfect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efficiency</a:t>
                </a:r>
                <a:r>
                  <a:rPr lang="zh-CN" altLang="en-US" sz="1800" b="1" dirty="0"/>
                  <a:t> </a:t>
                </a:r>
                <a:endParaRPr lang="en-US" altLang="zh-CN" sz="1800" b="1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𝑻𝒉𝒆𝒐𝒓𝒆𝒕𝒊𝒄𝒂𝒍</m:t>
                          </m:r>
                          <m:r>
                            <a:rPr lang="zh-CN" altLang="en-US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𝑷𝒆𝒂𝒌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𝑷𝒆𝒓𝒇𝒐𝒓𝒎𝒂𝒏𝒄𝒆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𝑐𝑎𝑙𝑐𝑢𝑙𝑎𝑡𝑖𝑜𝑛𝑠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𝑝𝑒𝑟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e>
                          </m:d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𝐶h𝑖𝑝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𝐹𝑟𝑒𝑞𝑢𝑒𝑛𝑐𝑦</m:t>
                          </m:r>
                        </m:e>
                      </m:borderBox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#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𝒄𝒂𝒍𝒄𝒖𝒍𝒂𝒕𝒊𝒐𝒏𝒔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𝒑𝒆𝒓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𝒄𝒚𝒄𝒍𝒆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determined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by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chip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architecture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(e.g.,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single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performs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FLOPs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cycle)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𝑪𝒉𝒊𝒑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𝑭𝒓𝒆𝒒𝒖𝒆𝒏𝒄𝒚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clock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speed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chip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Hz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(e.g.,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3B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second,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3B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Hz)</a:t>
                </a:r>
              </a:p>
              <a:p>
                <a:r>
                  <a:rPr lang="en-US" altLang="zh-CN" sz="1800" dirty="0"/>
                  <a:t>Example: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chip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performs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4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calculations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per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cycle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operates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at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3GHz</a:t>
                </a:r>
                <a:r>
                  <a:rPr lang="zh-CN" altLang="en-US" sz="1800" b="1" dirty="0"/>
                  <a:t> </a:t>
                </a:r>
                <a:endParaRPr lang="en-US" altLang="zh-CN" sz="1800" b="1" dirty="0"/>
              </a:p>
              <a:p>
                <a:pPr>
                  <a:buFont typeface="Wingdings" pitchFamily="2" charset="2"/>
                  <a:buChar char="à"/>
                </a:pP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Peak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performance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=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4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/>
                  <a:t>calculations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/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</a:t>
                </a:r>
                <a:r>
                  <a:rPr lang="zh-CN" altLang="en-US" sz="1800" dirty="0"/>
                  <a:t> * </a:t>
                </a:r>
                <a:r>
                  <a:rPr lang="en-US" altLang="zh-CN" sz="1800" dirty="0"/>
                  <a:t>3G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/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second</a:t>
                </a:r>
                <a:r>
                  <a:rPr lang="zh-CN" altLang="en-US" sz="1800" dirty="0"/>
                  <a:t>   </a:t>
                </a:r>
                <a:r>
                  <a:rPr lang="en-US" altLang="zh-CN" sz="1800" dirty="0"/>
                  <a:t>=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12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GFLOPS</a:t>
                </a:r>
                <a:endParaRPr lang="en-US" altLang="zh-CN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altLang="zh-CN" sz="1800" b="1" dirty="0"/>
                  <a:t>Want</a:t>
                </a:r>
                <a:r>
                  <a:rPr lang="en-US" altLang="zh-CN" sz="1800" dirty="0"/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800" b="1" dirty="0">
                    <a:solidFill>
                      <a:srgbClr val="00B050"/>
                    </a:solidFill>
                  </a:rPr>
                  <a:t>Maximum</a:t>
                </a:r>
                <a:r>
                  <a:rPr lang="zh-CN" altLang="en-US" sz="1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00B050"/>
                    </a:solidFill>
                  </a:rPr>
                  <a:t>peak</a:t>
                </a:r>
                <a:r>
                  <a:rPr lang="zh-CN" altLang="en-US" sz="1800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00B050"/>
                    </a:solidFill>
                  </a:rPr>
                  <a:t>performance</a:t>
                </a:r>
                <a:r>
                  <a:rPr lang="zh-CN" altLang="en-US" sz="1800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deployed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hardware</a:t>
                </a:r>
                <a:endParaRPr lang="en-US" sz="18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800" b="1" dirty="0">
                    <a:solidFill>
                      <a:srgbClr val="FF0000"/>
                    </a:solidFill>
                  </a:rPr>
                  <a:t>Minimum</a:t>
                </a:r>
                <a:r>
                  <a:rPr lang="zh-CN" altLang="en-US" sz="1800" dirty="0"/>
                  <a:t>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additional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FF0000"/>
                    </a:solidFill>
                  </a:rPr>
                  <a:t>computation</a:t>
                </a:r>
                <a:r>
                  <a:rPr lang="zh-CN" altLang="en-US" sz="1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FF0000"/>
                    </a:solidFill>
                  </a:rPr>
                  <a:t>overhead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58B7B-1C08-4D71-95AF-EEFA9A218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7916"/>
                <a:ext cx="10515600" cy="4904959"/>
              </a:xfrm>
              <a:blipFill>
                <a:blip r:embed="rId2"/>
                <a:stretch>
                  <a:fillRect l="-603" t="-1031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E4CAD14-67FB-5FE1-12D5-1AD45423A555}"/>
              </a:ext>
            </a:extLst>
          </p:cNvPr>
          <p:cNvSpPr/>
          <p:nvPr/>
        </p:nvSpPr>
        <p:spPr>
          <a:xfrm>
            <a:off x="838200" y="5111646"/>
            <a:ext cx="5727492" cy="13812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66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7B62-33FE-211B-CAEB-4E335701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Quantization Methods with High Acceleration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4DE3C-A54B-C57F-CB28-42DD1DA50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i="1" dirty="0">
                <a:solidFill>
                  <a:schemeClr val="accent1"/>
                </a:solidFill>
              </a:rPr>
              <a:t>Binary</a:t>
            </a:r>
            <a:r>
              <a:rPr lang="zh-CN" altLang="en-US" sz="1800" dirty="0"/>
              <a:t> </a:t>
            </a:r>
            <a:r>
              <a:rPr lang="en-US" altLang="zh-CN" sz="1800" dirty="0"/>
              <a:t>– </a:t>
            </a:r>
            <a:r>
              <a:rPr lang="en-US" altLang="zh-CN" sz="1800" b="1" dirty="0"/>
              <a:t>reduce weights </a:t>
            </a:r>
            <a:r>
              <a:rPr lang="en-US" altLang="zh-CN" sz="1800" dirty="0"/>
              <a:t>of NN into </a:t>
            </a:r>
            <a:r>
              <a:rPr lang="en-US" altLang="zh-CN" sz="1800" b="1" dirty="0"/>
              <a:t>two values: -1 and 1</a:t>
            </a:r>
          </a:p>
          <a:p>
            <a:pPr lvl="1"/>
            <a:r>
              <a:rPr lang="en-US" altLang="zh-CN" sz="1600" dirty="0"/>
              <a:t>Drastically reduces memory &amp; computational cost</a:t>
            </a:r>
          </a:p>
          <a:p>
            <a:pPr lvl="1"/>
            <a:r>
              <a:rPr lang="en-US" altLang="zh-CN" sz="1600" b="1" dirty="0">
                <a:solidFill>
                  <a:srgbClr val="FF0000"/>
                </a:solidFill>
              </a:rPr>
              <a:t>Very aggressive </a:t>
            </a:r>
            <a:r>
              <a:rPr lang="en-US" altLang="zh-CN" sz="1600" dirty="0">
                <a:solidFill>
                  <a:srgbClr val="FF0000"/>
                </a:solidFill>
              </a:rPr>
              <a:t>quantization – </a:t>
            </a:r>
            <a:r>
              <a:rPr lang="en-US" altLang="zh-CN" sz="1600" b="1" dirty="0">
                <a:solidFill>
                  <a:srgbClr val="FF0000"/>
                </a:solidFill>
              </a:rPr>
              <a:t>significant accuracy loss 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lvl="1"/>
            <a:r>
              <a:rPr lang="en-US" altLang="zh-CN" sz="1600" dirty="0"/>
              <a:t>Used in </a:t>
            </a:r>
            <a:r>
              <a:rPr lang="en-US" altLang="zh-CN" sz="1600" b="1" dirty="0"/>
              <a:t>binary neural networks (BNNs)</a:t>
            </a:r>
          </a:p>
          <a:p>
            <a:r>
              <a:rPr lang="en-US" altLang="zh-CN" sz="1800" b="1" i="1" dirty="0">
                <a:solidFill>
                  <a:schemeClr val="accent1"/>
                </a:solidFill>
              </a:rPr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–</a:t>
            </a:r>
            <a:r>
              <a:rPr lang="zh-CN" altLang="en-US" sz="1800" b="1" dirty="0"/>
              <a:t> </a:t>
            </a:r>
            <a:r>
              <a:rPr lang="en-US" altLang="zh-CN" sz="1800" dirty="0"/>
              <a:t>map </a:t>
            </a:r>
            <a:r>
              <a:rPr lang="en-US" altLang="zh-CN" sz="1800" b="1" dirty="0"/>
              <a:t>continuous values </a:t>
            </a:r>
            <a:r>
              <a:rPr lang="en-US" altLang="zh-CN" sz="1800" dirty="0"/>
              <a:t>to a </a:t>
            </a:r>
            <a:r>
              <a:rPr lang="en-US" altLang="zh-CN" sz="1800" b="1" dirty="0"/>
              <a:t>finite set of equally spaced values </a:t>
            </a:r>
            <a:r>
              <a:rPr lang="en-US" altLang="zh-CN" sz="1800" dirty="0"/>
              <a:t>(e.g., </a:t>
            </a:r>
            <a:r>
              <a:rPr lang="en-US" altLang="zh-CN" sz="1800" b="1" dirty="0"/>
              <a:t>FP32 to INT8</a:t>
            </a:r>
            <a:r>
              <a:rPr lang="en-US" altLang="zh-CN" sz="1800" dirty="0"/>
              <a:t>)</a:t>
            </a:r>
            <a:endParaRPr lang="en-US" altLang="zh-CN" sz="1800" b="1" dirty="0"/>
          </a:p>
          <a:p>
            <a:pPr lvl="1"/>
            <a:r>
              <a:rPr lang="en-US" altLang="zh-CN" sz="1600" b="1" i="1" dirty="0">
                <a:solidFill>
                  <a:schemeClr val="accent1"/>
                </a:solidFill>
              </a:rPr>
              <a:t>Symmetric</a:t>
            </a:r>
            <a:r>
              <a:rPr lang="zh-CN" altLang="en-US" sz="1600" dirty="0"/>
              <a:t> </a:t>
            </a:r>
            <a:r>
              <a:rPr lang="en-US" altLang="zh-CN" sz="1600" dirty="0"/>
              <a:t>- maps to range </a:t>
            </a:r>
            <a:r>
              <a:rPr lang="en-US" altLang="zh-CN" sz="1600" b="1" dirty="0"/>
              <a:t>centered around 0</a:t>
            </a:r>
            <a:r>
              <a:rPr lang="en-US" altLang="zh-CN" sz="1600" dirty="0"/>
              <a:t>, </a:t>
            </a:r>
            <a:r>
              <a:rPr lang="en-US" altLang="zh-CN" sz="1600" b="1" dirty="0"/>
              <a:t>same scaling </a:t>
            </a:r>
            <a:r>
              <a:rPr lang="en-US" altLang="zh-CN" sz="1600" dirty="0"/>
              <a:t>for </a:t>
            </a:r>
            <a:r>
              <a:rPr lang="en-US" altLang="zh-CN" sz="1600" b="1" dirty="0"/>
              <a:t>(+) and (-) </a:t>
            </a:r>
            <a:r>
              <a:rPr lang="en-US" altLang="zh-CN" sz="1600" dirty="0"/>
              <a:t>values</a:t>
            </a:r>
          </a:p>
          <a:p>
            <a:pPr lvl="1"/>
            <a:r>
              <a:rPr lang="en-US" altLang="zh-CN" sz="1600" b="1" i="1" dirty="0">
                <a:solidFill>
                  <a:schemeClr val="accent1"/>
                </a:solidFill>
              </a:rPr>
              <a:t>Asymmetric</a:t>
            </a:r>
            <a:r>
              <a:rPr lang="zh-CN" altLang="en-US" sz="1600" dirty="0"/>
              <a:t> </a:t>
            </a:r>
            <a:r>
              <a:rPr lang="en-US" altLang="zh-CN" sz="1600" dirty="0"/>
              <a:t>- range </a:t>
            </a:r>
            <a:r>
              <a:rPr lang="en-US" altLang="zh-CN" sz="1600" b="1" dirty="0"/>
              <a:t>not centered around 0</a:t>
            </a:r>
            <a:r>
              <a:rPr lang="en-US" altLang="zh-CN" sz="1600" dirty="0"/>
              <a:t>, </a:t>
            </a:r>
            <a:r>
              <a:rPr lang="en-US" altLang="zh-CN" sz="1600" b="1" dirty="0"/>
              <a:t>different scaling </a:t>
            </a:r>
            <a:r>
              <a:rPr lang="en-US" altLang="zh-CN" sz="1600" dirty="0"/>
              <a:t>for </a:t>
            </a:r>
            <a:r>
              <a:rPr lang="en-US" altLang="zh-CN" sz="1600" b="1" dirty="0"/>
              <a:t>(+) and (-) </a:t>
            </a:r>
            <a:r>
              <a:rPr lang="en-US" altLang="zh-CN" sz="1600" dirty="0"/>
              <a:t>values</a:t>
            </a:r>
          </a:p>
          <a:p>
            <a:pPr lvl="1"/>
            <a:r>
              <a:rPr lang="en-US" altLang="zh-CN" sz="1600" dirty="0"/>
              <a:t>Additional computation – </a:t>
            </a:r>
            <a:r>
              <a:rPr lang="en-US" altLang="zh-CN" sz="1600" b="1" dirty="0">
                <a:solidFill>
                  <a:srgbClr val="00B050"/>
                </a:solidFill>
              </a:rPr>
              <a:t>standard vector operations </a:t>
            </a:r>
            <a:r>
              <a:rPr lang="en-US" altLang="zh-CN" sz="1600" dirty="0"/>
              <a:t>(can be </a:t>
            </a:r>
            <a:r>
              <a:rPr lang="en-US" altLang="zh-CN" sz="1600" b="1" dirty="0">
                <a:solidFill>
                  <a:srgbClr val="00B050"/>
                </a:solidFill>
              </a:rPr>
              <a:t>utilized via SIMD</a:t>
            </a:r>
            <a:r>
              <a:rPr lang="en-US" altLang="zh-CN" sz="1600" dirty="0"/>
              <a:t>)</a:t>
            </a:r>
          </a:p>
          <a:p>
            <a:pPr lvl="1"/>
            <a:r>
              <a:rPr lang="en-US" altLang="zh-CN" sz="1600" dirty="0"/>
              <a:t>Supported on </a:t>
            </a:r>
            <a:r>
              <a:rPr lang="en-US" altLang="zh-CN" sz="1600" b="1" dirty="0">
                <a:solidFill>
                  <a:srgbClr val="00B050"/>
                </a:solidFill>
              </a:rPr>
              <a:t>NVIDIA GPUs, x86, and ARM </a:t>
            </a:r>
            <a:r>
              <a:rPr lang="en-US" altLang="zh-CN" sz="1600" dirty="0"/>
              <a:t>platforms,</a:t>
            </a:r>
            <a:r>
              <a:rPr lang="zh-CN" altLang="en-US" sz="1600" dirty="0"/>
              <a:t> </a:t>
            </a:r>
            <a:r>
              <a:rPr lang="en-US" altLang="zh-CN" sz="1600" dirty="0"/>
              <a:t>including</a:t>
            </a:r>
            <a:r>
              <a:rPr lang="zh-CN" altLang="en-US" sz="1600" dirty="0"/>
              <a:t> </a:t>
            </a:r>
            <a:r>
              <a:rPr lang="en-US" altLang="zh-CN" sz="1600" b="1" dirty="0" err="1">
                <a:solidFill>
                  <a:srgbClr val="00B050"/>
                </a:solidFill>
              </a:rPr>
              <a:t>TensorRT</a:t>
            </a:r>
            <a:endParaRPr lang="en-US" altLang="zh-CN" sz="1600" b="1" dirty="0">
              <a:solidFill>
                <a:srgbClr val="00B050"/>
              </a:solidFill>
            </a:endParaRPr>
          </a:p>
          <a:p>
            <a:r>
              <a:rPr lang="en-US" altLang="zh-CN" sz="1800" b="1" i="1" dirty="0">
                <a:solidFill>
                  <a:schemeClr val="accent1"/>
                </a:solidFill>
              </a:rPr>
              <a:t>Logarithmic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convert values into </a:t>
            </a:r>
            <a:r>
              <a:rPr lang="en-US" altLang="zh-CN" sz="1800" b="1" dirty="0"/>
              <a:t>logarithmic scale</a:t>
            </a:r>
            <a:endParaRPr lang="en-US" altLang="zh-CN" sz="1800" dirty="0"/>
          </a:p>
          <a:p>
            <a:pPr lvl="1"/>
            <a:r>
              <a:rPr lang="en-US" sz="1600" b="1" dirty="0"/>
              <a:t>Multiplication to addition </a:t>
            </a:r>
            <a:r>
              <a:rPr lang="en-US" sz="1600" dirty="0"/>
              <a:t>– </a:t>
            </a:r>
            <a:r>
              <a:rPr lang="en-US" sz="1600" b="1" dirty="0"/>
              <a:t>reduces # of bits </a:t>
            </a:r>
            <a:r>
              <a:rPr lang="en-US" sz="1600" dirty="0"/>
              <a:t>required for </a:t>
            </a:r>
            <a:r>
              <a:rPr lang="en-US" sz="1600" dirty="0" err="1"/>
              <a:t>computationt</a:t>
            </a:r>
            <a:endParaRPr lang="en-US" sz="1600" dirty="0"/>
          </a:p>
          <a:p>
            <a:pPr lvl="1"/>
            <a:r>
              <a:rPr lang="en-US" sz="1600" b="1" dirty="0">
                <a:solidFill>
                  <a:srgbClr val="FF0000"/>
                </a:solidFill>
              </a:rPr>
              <a:t>Rarely used </a:t>
            </a:r>
            <a:r>
              <a:rPr lang="en-US" sz="1600" dirty="0"/>
              <a:t>- only used in </a:t>
            </a:r>
            <a:r>
              <a:rPr lang="en-US" sz="1600" b="1" dirty="0">
                <a:solidFill>
                  <a:srgbClr val="FF0000"/>
                </a:solidFill>
              </a:rPr>
              <a:t>few specialized chips</a:t>
            </a:r>
          </a:p>
        </p:txBody>
      </p:sp>
    </p:spTree>
    <p:extLst>
      <p:ext uri="{BB962C8B-B14F-4D97-AF65-F5344CB8AC3E}">
        <p14:creationId xmlns:p14="http://schemas.microsoft.com/office/powerpoint/2010/main" val="1522864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AF4A-E5B0-5847-59D2-300339878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Linear 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45711-177B-97D0-5AB3-A9A81E0EB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7236" cy="4351338"/>
          </a:xfrm>
        </p:spPr>
        <p:txBody>
          <a:bodyPr>
            <a:normAutofit/>
          </a:bodyPr>
          <a:lstStyle/>
          <a:p>
            <a:r>
              <a:rPr lang="en-US" sz="1800" dirty="0"/>
              <a:t>Maps</a:t>
            </a:r>
            <a:r>
              <a:rPr lang="zh-CN" altLang="en-US" sz="1800" dirty="0"/>
              <a:t> </a:t>
            </a:r>
            <a:r>
              <a:rPr lang="en-US" altLang="zh-CN" sz="1800" dirty="0"/>
              <a:t>a continuous</a:t>
            </a:r>
            <a:r>
              <a:rPr lang="zh-CN" altLang="en-US" sz="1800" dirty="0"/>
              <a:t> </a:t>
            </a:r>
            <a:r>
              <a:rPr lang="en-US" altLang="zh-CN" sz="1800" dirty="0"/>
              <a:t>range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finite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set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equally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spaced</a:t>
            </a:r>
            <a:r>
              <a:rPr lang="zh-CN" altLang="en-US" sz="1800" b="1" dirty="0"/>
              <a:t> </a:t>
            </a:r>
            <a:r>
              <a:rPr lang="en-US" altLang="zh-CN" sz="1800" dirty="0"/>
              <a:t>values</a:t>
            </a:r>
          </a:p>
          <a:p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</a:p>
          <a:p>
            <a:r>
              <a:rPr lang="en-US" altLang="zh-CN" sz="1800" dirty="0"/>
              <a:t>Procedure: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/>
              <a:t>Determine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b="1" dirty="0"/>
              <a:t>range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data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dirty="0"/>
              <a:t>min,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max</a:t>
            </a:r>
            <a:r>
              <a:rPr lang="en-US" altLang="zh-CN" sz="16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b="1" dirty="0"/>
              <a:t>Linearly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scale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data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b="1" dirty="0"/>
              <a:t>fit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the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range</a:t>
            </a:r>
            <a:r>
              <a:rPr lang="zh-CN" altLang="en-US" sz="1600" b="1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integers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/>
              <a:t>Perform</a:t>
            </a:r>
            <a:r>
              <a:rPr lang="zh-CN" altLang="en-US" sz="1600" dirty="0"/>
              <a:t> </a:t>
            </a:r>
            <a:r>
              <a:rPr lang="en-US" altLang="zh-CN" sz="1600" b="1" dirty="0"/>
              <a:t>inverse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quantization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during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inference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recover</a:t>
            </a:r>
            <a:r>
              <a:rPr lang="zh-CN" altLang="en-US" sz="1600" dirty="0"/>
              <a:t> </a:t>
            </a:r>
            <a:r>
              <a:rPr lang="en-US" altLang="zh-CN" sz="1600" dirty="0"/>
              <a:t>floating-point</a:t>
            </a:r>
            <a:r>
              <a:rPr lang="zh-CN" altLang="en-US" sz="1600" dirty="0"/>
              <a:t> </a:t>
            </a:r>
            <a:r>
              <a:rPr lang="en-US" altLang="zh-CN" sz="1600" dirty="0"/>
              <a:t>values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r>
              <a:rPr lang="en-US" altLang="zh-CN" sz="1800" b="1" dirty="0"/>
              <a:t>Symmetric</a:t>
            </a:r>
            <a:r>
              <a:rPr lang="zh-CN" altLang="en-US" sz="1800" dirty="0"/>
              <a:t> </a:t>
            </a:r>
            <a:r>
              <a:rPr lang="en-US" altLang="zh-CN" sz="1800" b="1" dirty="0"/>
              <a:t>8-bit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(b=8)</a:t>
            </a:r>
            <a:r>
              <a:rPr lang="zh-CN" altLang="en-US" sz="1800" dirty="0"/>
              <a:t> </a:t>
            </a:r>
            <a:r>
              <a:rPr lang="en-US" altLang="zh-CN" sz="1800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range:</a:t>
            </a:r>
            <a:r>
              <a:rPr lang="zh-CN" altLang="en-US" sz="1800" dirty="0"/>
              <a:t> </a:t>
            </a:r>
            <a:r>
              <a:rPr lang="en-US" altLang="zh-CN" sz="1800" dirty="0"/>
              <a:t>[-128,</a:t>
            </a:r>
            <a:r>
              <a:rPr lang="zh-CN" altLang="en-US" sz="1800" dirty="0"/>
              <a:t> </a:t>
            </a:r>
            <a:r>
              <a:rPr lang="en-US" altLang="zh-CN" sz="1800" dirty="0"/>
              <a:t>127]</a:t>
            </a:r>
          </a:p>
          <a:p>
            <a:r>
              <a:rPr lang="en-US" altLang="zh-CN" sz="1800" b="1" dirty="0"/>
              <a:t>Used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TensorRT</a:t>
            </a:r>
            <a:endParaRPr lang="en-US" altLang="zh-CN" sz="1800" dirty="0"/>
          </a:p>
          <a:p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1880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2EBCC-9CBE-1333-5117-C2EC1404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Dataset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Description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Variables</a:t>
            </a:r>
            <a:endParaRPr lang="en-US" sz="3600" dirty="0"/>
          </a:p>
        </p:txBody>
      </p:sp>
      <p:pic>
        <p:nvPicPr>
          <p:cNvPr id="7" name="Picture 6" descr="A screenshot of a list of items&#10;&#10;Description automatically generated">
            <a:extLst>
              <a:ext uri="{FF2B5EF4-FFF2-40B4-BE49-F238E27FC236}">
                <a16:creationId xmlns:a16="http://schemas.microsoft.com/office/drawing/2014/main" id="{B1B8E725-102F-2C71-9236-05074FD83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778" y="1462101"/>
            <a:ext cx="7498443" cy="503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76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ABF5-716F-7DC7-6C8B-E522183F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Linear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DF6DE-7513-D950-BA41-5C053BC4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09" y="1461091"/>
            <a:ext cx="1826839" cy="542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b="1" dirty="0"/>
              <a:t>Quantization:</a:t>
            </a:r>
            <a:endParaRPr lang="en-US" sz="1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2DF934-025F-B37D-14FD-7D8155DCCC5A}"/>
              </a:ext>
            </a:extLst>
          </p:cNvPr>
          <p:cNvGrpSpPr/>
          <p:nvPr/>
        </p:nvGrpSpPr>
        <p:grpSpPr>
          <a:xfrm>
            <a:off x="806450" y="1833356"/>
            <a:ext cx="4978400" cy="542249"/>
            <a:chOff x="3744209" y="5083850"/>
            <a:chExt cx="4978400" cy="542249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7C29958-78BA-E322-F63A-95CF23AA7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307"/>
            <a:stretch/>
          </p:blipFill>
          <p:spPr>
            <a:xfrm>
              <a:off x="3744209" y="5083850"/>
              <a:ext cx="4978400" cy="322809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CE41BFD-35C3-A7AF-CDD2-8E2B9FDC3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0230"/>
            <a:stretch/>
          </p:blipFill>
          <p:spPr>
            <a:xfrm>
              <a:off x="3744209" y="5411448"/>
              <a:ext cx="4978400" cy="21465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053685-D385-DE12-E329-31B0A682CD4A}"/>
              </a:ext>
            </a:extLst>
          </p:cNvPr>
          <p:cNvGrpSpPr/>
          <p:nvPr/>
        </p:nvGrpSpPr>
        <p:grpSpPr>
          <a:xfrm>
            <a:off x="806450" y="3341034"/>
            <a:ext cx="4432300" cy="1501765"/>
            <a:chOff x="6955436" y="1825625"/>
            <a:chExt cx="4432300" cy="1501765"/>
          </a:xfrm>
        </p:grpSpPr>
        <p:pic>
          <p:nvPicPr>
            <p:cNvPr id="8" name="Picture 7" descr="A black and white math equation&#10;&#10;Description automatically generated">
              <a:extLst>
                <a:ext uri="{FF2B5EF4-FFF2-40B4-BE49-F238E27FC236}">
                  <a16:creationId xmlns:a16="http://schemas.microsoft.com/office/drawing/2014/main" id="{E5E5A856-5E38-B6B7-D70A-00CAC4C7A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5436" y="1825625"/>
              <a:ext cx="4432300" cy="14224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CAA0C1C-2EC2-EE34-D39A-2EF92DE486F8}"/>
                    </a:ext>
                  </a:extLst>
                </p14:cNvPr>
                <p14:cNvContentPartPr/>
                <p14:nvPr/>
              </p14:nvContentPartPr>
              <p14:xfrm>
                <a:off x="7964298" y="2777736"/>
                <a:ext cx="360" cy="298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CAA0C1C-2EC2-EE34-D39A-2EF92DE486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55298" y="2768736"/>
                  <a:ext cx="18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B45813A-5373-FECD-447E-67834FD20307}"/>
                    </a:ext>
                  </a:extLst>
                </p14:cNvPr>
                <p14:cNvContentPartPr/>
                <p14:nvPr/>
              </p14:nvContentPartPr>
              <p14:xfrm>
                <a:off x="8287218" y="2776656"/>
                <a:ext cx="4320" cy="335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B45813A-5373-FECD-447E-67834FD2030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78218" y="2768016"/>
                  <a:ext cx="21960" cy="35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222C10-BB1F-C92D-FFE8-1B5A58B8FE9F}"/>
                </a:ext>
              </a:extLst>
            </p:cNvPr>
            <p:cNvGrpSpPr/>
            <p:nvPr/>
          </p:nvGrpSpPr>
          <p:grpSpPr>
            <a:xfrm>
              <a:off x="7725295" y="3176550"/>
              <a:ext cx="309600" cy="135360"/>
              <a:chOff x="7725295" y="3176550"/>
              <a:chExt cx="309600" cy="135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F73BB3BB-2C6E-18AE-96E6-738804D4334B}"/>
                      </a:ext>
                    </a:extLst>
                  </p14:cNvPr>
                  <p14:cNvContentPartPr/>
                  <p14:nvPr/>
                </p14:nvContentPartPr>
                <p14:xfrm>
                  <a:off x="7725295" y="3207150"/>
                  <a:ext cx="120240" cy="1047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F73BB3BB-2C6E-18AE-96E6-738804D4334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716655" y="3198150"/>
                    <a:ext cx="13788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A1365898-1859-343E-7286-A13080FBE203}"/>
                      </a:ext>
                    </a:extLst>
                  </p14:cNvPr>
                  <p14:cNvContentPartPr/>
                  <p14:nvPr/>
                </p14:nvContentPartPr>
                <p14:xfrm>
                  <a:off x="7904935" y="3232350"/>
                  <a:ext cx="1440" cy="7488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A1365898-1859-343E-7286-A13080FBE20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896295" y="3223350"/>
                    <a:ext cx="19080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D2F15692-506D-D719-0032-8BA7D223309E}"/>
                      </a:ext>
                    </a:extLst>
                  </p14:cNvPr>
                  <p14:cNvContentPartPr/>
                  <p14:nvPr/>
                </p14:nvContentPartPr>
                <p14:xfrm>
                  <a:off x="7906375" y="3176550"/>
                  <a:ext cx="360" cy="3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D2F15692-506D-D719-0032-8BA7D223309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897375" y="316791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28443C7E-1A78-6E09-A682-1370F72E8F40}"/>
                      </a:ext>
                    </a:extLst>
                  </p14:cNvPr>
                  <p14:cNvContentPartPr/>
                  <p14:nvPr/>
                </p14:nvContentPartPr>
                <p14:xfrm>
                  <a:off x="7967935" y="3234150"/>
                  <a:ext cx="66960" cy="7740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28443C7E-1A78-6E09-A682-1370F72E8F40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959295" y="3225510"/>
                    <a:ext cx="84600" cy="95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CF7FEA1-90E4-B61E-A865-5FF4B6C96E90}"/>
                </a:ext>
              </a:extLst>
            </p:cNvPr>
            <p:cNvGrpSpPr/>
            <p:nvPr/>
          </p:nvGrpSpPr>
          <p:grpSpPr>
            <a:xfrm>
              <a:off x="8224975" y="3202110"/>
              <a:ext cx="377640" cy="125280"/>
              <a:chOff x="8224975" y="3202110"/>
              <a:chExt cx="377640" cy="125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343B9327-4A14-FC2B-4BED-87FA0480C83A}"/>
                      </a:ext>
                    </a:extLst>
                  </p14:cNvPr>
                  <p14:cNvContentPartPr/>
                  <p14:nvPr/>
                </p14:nvContentPartPr>
                <p14:xfrm>
                  <a:off x="8224975" y="3224070"/>
                  <a:ext cx="108720" cy="9216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43B9327-4A14-FC2B-4BED-87FA0480C83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8216335" y="3215070"/>
                    <a:ext cx="12636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041DED39-3559-A261-949D-D4119DC3F56E}"/>
                      </a:ext>
                    </a:extLst>
                  </p14:cNvPr>
                  <p14:cNvContentPartPr/>
                  <p14:nvPr/>
                </p14:nvContentPartPr>
                <p14:xfrm>
                  <a:off x="8373295" y="3238110"/>
                  <a:ext cx="90360" cy="8928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041DED39-3559-A261-949D-D4119DC3F56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364295" y="3229110"/>
                    <a:ext cx="10800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1E599D97-5B0E-B1DC-F92D-5D4C578B18B0}"/>
                      </a:ext>
                    </a:extLst>
                  </p14:cNvPr>
                  <p14:cNvContentPartPr/>
                  <p14:nvPr/>
                </p14:nvContentPartPr>
                <p14:xfrm>
                  <a:off x="8489215" y="3229830"/>
                  <a:ext cx="113400" cy="820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1E599D97-5B0E-B1DC-F92D-5D4C578B18B0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8480575" y="3221190"/>
                    <a:ext cx="131040" cy="9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67DC19D4-FA25-0384-6526-CE7749CCCD73}"/>
                      </a:ext>
                    </a:extLst>
                  </p14:cNvPr>
                  <p14:cNvContentPartPr/>
                  <p14:nvPr/>
                </p14:nvContentPartPr>
                <p14:xfrm>
                  <a:off x="8506855" y="3202110"/>
                  <a:ext cx="88200" cy="11880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7DC19D4-FA25-0384-6526-CE7749CCCD73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8498215" y="3193110"/>
                    <a:ext cx="105840" cy="13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21" name="Picture 20" descr="A group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A201721F-07A1-1C6D-C3F5-E4447AA3076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45046" y="2432312"/>
            <a:ext cx="5123946" cy="2392679"/>
          </a:xfrm>
          <a:prstGeom prst="rect">
            <a:avLst/>
          </a:prstGeom>
        </p:spPr>
      </p:pic>
      <p:pic>
        <p:nvPicPr>
          <p:cNvPr id="22" name="Picture 2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D81AE82F-FDDA-E90E-CF47-493760460D7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3009" y="5356921"/>
            <a:ext cx="5988050" cy="885355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D84ACB6-CC3C-0BFC-8F79-46A18034D01A}"/>
              </a:ext>
            </a:extLst>
          </p:cNvPr>
          <p:cNvSpPr txBox="1">
            <a:spLocks/>
          </p:cNvSpPr>
          <p:nvPr/>
        </p:nvSpPr>
        <p:spPr>
          <a:xfrm>
            <a:off x="662889" y="5006431"/>
            <a:ext cx="1826839" cy="542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dirty="0"/>
              <a:t>Dequantization:</a:t>
            </a:r>
            <a:endParaRPr lang="en-US" sz="18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125478-3388-8CCD-36FA-BD63999E2F83}"/>
              </a:ext>
            </a:extLst>
          </p:cNvPr>
          <p:cNvSpPr/>
          <p:nvPr/>
        </p:nvSpPr>
        <p:spPr>
          <a:xfrm>
            <a:off x="1277471" y="5909982"/>
            <a:ext cx="228600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B70DC4-D4F0-DE1F-3918-A3586DAD956B}"/>
              </a:ext>
            </a:extLst>
          </p:cNvPr>
          <p:cNvSpPr/>
          <p:nvPr/>
        </p:nvSpPr>
        <p:spPr>
          <a:xfrm>
            <a:off x="1946233" y="5889764"/>
            <a:ext cx="228600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1F73812-240F-2097-74DF-D41E0E13E162}"/>
              </a:ext>
            </a:extLst>
          </p:cNvPr>
          <p:cNvSpPr txBox="1">
            <a:spLocks/>
          </p:cNvSpPr>
          <p:nvPr/>
        </p:nvSpPr>
        <p:spPr>
          <a:xfrm>
            <a:off x="347994" y="5919258"/>
            <a:ext cx="1826839" cy="352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b="1" dirty="0"/>
              <a:t>Symmetric:</a:t>
            </a:r>
            <a:endParaRPr 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2B5854E0-5B9F-1F4E-6A08-12D387B70A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3008" y="2434916"/>
                <a:ext cx="5372992" cy="10598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300" dirty="0"/>
                  <a:t>–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scale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factor,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zh-CN" altLang="en-US" sz="1300" dirty="0"/>
                  <a:t> </a:t>
                </a:r>
                <a:r>
                  <a:rPr lang="en-US" altLang="zh-CN" sz="1300" dirty="0"/>
                  <a:t>–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center,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300" dirty="0"/>
                  <a:t> </a:t>
                </a:r>
                <a:r>
                  <a:rPr lang="en-US" altLang="zh-CN" sz="1300" dirty="0"/>
                  <a:t>-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#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of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bits</a:t>
                </a:r>
              </a:p>
              <a:p>
                <a:pPr marL="0" indent="0">
                  <a:buNone/>
                </a:pPr>
                <a:r>
                  <a:rPr lang="en-US" altLang="zh-CN" sz="1300" b="1" u="sng" dirty="0"/>
                  <a:t>Initial</a:t>
                </a:r>
                <a:r>
                  <a:rPr lang="zh-CN" altLang="en-US" sz="1300" b="1" u="sng" dirty="0"/>
                  <a:t> </a:t>
                </a:r>
                <a:r>
                  <a:rPr lang="en-US" altLang="zh-CN" sz="1300" b="1" u="sng" dirty="0"/>
                  <a:t>quantization</a:t>
                </a:r>
                <a:r>
                  <a:rPr lang="en-US" altLang="zh-CN" sz="1300" dirty="0"/>
                  <a:t>: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3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𝐦𝐚𝐱</m:t>
                        </m:r>
                        <m:r>
                          <a:rPr lang="zh-CN" altLang="en-US" sz="13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𝐚𝐛𝐬</m:t>
                        </m:r>
                        <m:r>
                          <a:rPr lang="zh-CN" altLang="en-US" sz="13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𝐯𝐚𝐥𝐮𝐞</m:t>
                        </m:r>
                      </m:num>
                      <m:den>
                        <m:sSup>
                          <m:sSupPr>
                            <m:ctrlP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13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3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en-US" sz="1300" dirty="0"/>
              </a:p>
              <a:p>
                <a:pPr marL="0" indent="0">
                  <a:buNone/>
                </a:pPr>
                <a:r>
                  <a:rPr lang="en-US" altLang="zh-CN" sz="1300" b="1" u="sng" dirty="0"/>
                  <a:t>Final</a:t>
                </a:r>
                <a:r>
                  <a:rPr lang="zh-CN" altLang="en-US" sz="1300" b="1" u="sng" dirty="0"/>
                  <a:t> </a:t>
                </a:r>
                <a:r>
                  <a:rPr lang="en-US" altLang="zh-CN" sz="1300" b="1" u="sng" dirty="0"/>
                  <a:t>quantization</a:t>
                </a:r>
                <a:r>
                  <a:rPr lang="en-US" altLang="zh-CN" sz="1300" dirty="0"/>
                  <a:t>: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sz="1300" dirty="0"/>
                  <a:t> </a:t>
                </a:r>
                <a:r>
                  <a:rPr lang="en-US" altLang="zh-CN" sz="1300" dirty="0"/>
                  <a:t>found</a:t>
                </a:r>
                <a:r>
                  <a:rPr lang="zh-CN" altLang="en-US" sz="1300" dirty="0"/>
                  <a:t> </a:t>
                </a:r>
                <a:r>
                  <a:rPr lang="en-US" altLang="zh-CN" sz="1300" b="1" dirty="0"/>
                  <a:t>optimally</a:t>
                </a:r>
                <a:r>
                  <a:rPr lang="zh-CN" altLang="en-US" sz="1300" b="1" dirty="0"/>
                  <a:t> </a:t>
                </a:r>
                <a:r>
                  <a:rPr lang="en-US" altLang="zh-CN" sz="1300" b="1" dirty="0"/>
                  <a:t>(see</a:t>
                </a:r>
                <a:r>
                  <a:rPr lang="zh-CN" altLang="en-US" sz="1300" b="1" dirty="0"/>
                  <a:t> </a:t>
                </a:r>
                <a:r>
                  <a:rPr lang="en-US" altLang="zh-CN" sz="1300" b="1" dirty="0"/>
                  <a:t>Entropy</a:t>
                </a:r>
                <a:r>
                  <a:rPr lang="zh-CN" altLang="en-US" sz="1300" b="1" dirty="0"/>
                  <a:t> </a:t>
                </a:r>
                <a:r>
                  <a:rPr lang="en-US" altLang="zh-CN" sz="1300" b="1" dirty="0"/>
                  <a:t>Calibration)</a:t>
                </a:r>
                <a:endParaRPr lang="en-US" sz="1300" b="1" dirty="0"/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2B5854E0-5B9F-1F4E-6A08-12D387B70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08" y="2434916"/>
                <a:ext cx="5372992" cy="1059885"/>
              </a:xfrm>
              <a:prstGeom prst="rect">
                <a:avLst/>
              </a:prstGeom>
              <a:blipFill>
                <a:blip r:embed="rId27"/>
                <a:stretch>
                  <a:fillRect l="-472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5FB1A89-E496-0EB7-05B9-9DCC2AE77135}"/>
              </a:ext>
            </a:extLst>
          </p:cNvPr>
          <p:cNvSpPr txBox="1">
            <a:spLocks/>
          </p:cNvSpPr>
          <p:nvPr/>
        </p:nvSpPr>
        <p:spPr>
          <a:xfrm>
            <a:off x="7048204" y="5470907"/>
            <a:ext cx="4305596" cy="65738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dirty="0" err="1"/>
              <a:t>TensorRT</a:t>
            </a:r>
            <a:r>
              <a:rPr lang="en-US" altLang="zh-CN" sz="1800" b="1" dirty="0"/>
              <a:t>: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symmetric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(b=8)</a:t>
            </a:r>
            <a:r>
              <a:rPr lang="zh-CN" altLang="en-US" sz="1800" dirty="0"/>
              <a:t> </a:t>
            </a:r>
            <a:r>
              <a:rPr lang="en-US" altLang="zh-CN" sz="1800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range</a:t>
            </a:r>
            <a:r>
              <a:rPr lang="zh-CN" altLang="en-US" sz="1800" dirty="0"/>
              <a:t> </a:t>
            </a:r>
            <a:r>
              <a:rPr lang="en-US" altLang="zh-CN" sz="1800" dirty="0"/>
              <a:t>[-128,</a:t>
            </a:r>
            <a:r>
              <a:rPr lang="zh-CN" altLang="en-US" sz="1800" dirty="0"/>
              <a:t> </a:t>
            </a:r>
            <a:r>
              <a:rPr lang="en-US" altLang="zh-CN" sz="1800" dirty="0"/>
              <a:t>127]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511612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80FD-69E8-8823-AA1E-6FA5A71C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Classification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Methods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F8FB7-5DE3-47D1-E43D-849923389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7729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29D0-2F69-12F7-6187-1C48D940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dirty="0"/>
              <a:t>Bias</a:t>
            </a:r>
            <a:r>
              <a:rPr lang="zh-CN" altLang="en-US" dirty="0"/>
              <a:t> </a:t>
            </a:r>
            <a:r>
              <a:rPr lang="en-US" altLang="zh-CN" dirty="0"/>
              <a:t>Term?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6327F-8492-6BF3-40CF-DD91A25C8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141858"/>
              </p:ext>
            </p:extLst>
          </p:nvPr>
        </p:nvGraphicFramePr>
        <p:xfrm>
          <a:off x="838200" y="1825625"/>
          <a:ext cx="10515597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47170303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60672212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889243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Bias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Required?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Reason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64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Convolutional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Output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convolution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operation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137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Fully-Connected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Output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matrix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multiplication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(dense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layer)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62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LSTM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in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calculations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47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GRU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in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update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and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reset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calculations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921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Batch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normalization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directly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(learnable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params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like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gamma,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beta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used)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409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Activation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functions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applicable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for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 err="1"/>
                        <a:t>ReLU</a:t>
                      </a:r>
                      <a:r>
                        <a:rPr lang="en-US" altLang="zh-CN" b="1" dirty="0"/>
                        <a:t>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sigmoid,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tanh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274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032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98AA-0384-AF3D-7312-9E7FF5373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err="1"/>
              <a:t>Kullback-Leibler</a:t>
            </a:r>
            <a:r>
              <a:rPr lang="zh-CN" altLang="en-US" sz="3600" dirty="0"/>
              <a:t> </a:t>
            </a:r>
            <a:r>
              <a:rPr lang="en-US" altLang="zh-CN" sz="3600" dirty="0"/>
              <a:t>(</a:t>
            </a:r>
            <a:r>
              <a:rPr lang="en-US" sz="3600" dirty="0"/>
              <a:t>KL</a:t>
            </a:r>
            <a:r>
              <a:rPr lang="en-US" altLang="zh-CN" sz="3600" dirty="0"/>
              <a:t>)</a:t>
            </a:r>
            <a:r>
              <a:rPr lang="zh-CN" altLang="en-US" sz="3600" dirty="0"/>
              <a:t> </a:t>
            </a:r>
            <a:r>
              <a:rPr lang="en-US" altLang="zh-CN" sz="3600" dirty="0"/>
              <a:t>Divergence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D6A44-0ADC-2510-7C0C-7DB84906D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80431"/>
            <a:ext cx="10515600" cy="1968926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Measures</a:t>
            </a:r>
            <a:r>
              <a:rPr lang="zh-CN" altLang="en-US" sz="1800" dirty="0"/>
              <a:t> </a:t>
            </a:r>
            <a:r>
              <a:rPr lang="en-US" altLang="zh-CN" sz="1800" b="1" dirty="0"/>
              <a:t>relative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entropy</a:t>
            </a:r>
            <a:r>
              <a:rPr lang="zh-CN" altLang="en-US" sz="1800" dirty="0"/>
              <a:t> </a:t>
            </a:r>
            <a:r>
              <a:rPr lang="en-US" altLang="zh-CN" sz="1800" dirty="0"/>
              <a:t>between</a:t>
            </a:r>
            <a:r>
              <a:rPr lang="zh-CN" altLang="en-US" sz="1800" dirty="0"/>
              <a:t> </a:t>
            </a:r>
            <a:r>
              <a:rPr lang="en-US" altLang="zh-CN" sz="1800" b="1" dirty="0"/>
              <a:t>two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distributions</a:t>
            </a:r>
          </a:p>
          <a:p>
            <a:r>
              <a:rPr lang="en-US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reduce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error</a:t>
            </a:r>
            <a:r>
              <a:rPr lang="zh-CN" altLang="en-US" sz="1800" b="1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b="1" dirty="0"/>
              <a:t>adjusting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distributions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activations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weights</a:t>
            </a:r>
          </a:p>
          <a:p>
            <a:r>
              <a:rPr lang="en-US" altLang="zh-CN" sz="1800" dirty="0"/>
              <a:t>Want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minimize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KL(p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||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q)</a:t>
            </a:r>
            <a:endParaRPr lang="en-US" altLang="zh-CN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344FA-A2F4-E72B-50A2-64657921E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0250"/>
            <a:ext cx="7772400" cy="95508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C0B114-A3A3-2BE8-5C04-A2B23B2CF991}"/>
              </a:ext>
            </a:extLst>
          </p:cNvPr>
          <p:cNvSpPr txBox="1">
            <a:spLocks/>
          </p:cNvSpPr>
          <p:nvPr/>
        </p:nvSpPr>
        <p:spPr>
          <a:xfrm>
            <a:off x="838200" y="2114057"/>
            <a:ext cx="10515600" cy="398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/>
              <a:t>Given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actual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(p)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model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(q):</a:t>
            </a:r>
            <a:endParaRPr lang="en-US" sz="18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7C7031-F2B3-39B7-D97C-AEF3689A2DF8}"/>
              </a:ext>
            </a:extLst>
          </p:cNvPr>
          <p:cNvGrpSpPr/>
          <p:nvPr/>
        </p:nvGrpSpPr>
        <p:grpSpPr>
          <a:xfrm>
            <a:off x="2414634" y="2990546"/>
            <a:ext cx="1725480" cy="109440"/>
            <a:chOff x="2414634" y="2990546"/>
            <a:chExt cx="1725480" cy="10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E14075C-B38E-88FB-FEF2-03A89A534F54}"/>
                    </a:ext>
                  </a:extLst>
                </p14:cNvPr>
                <p14:cNvContentPartPr/>
                <p14:nvPr/>
              </p14:nvContentPartPr>
              <p14:xfrm>
                <a:off x="2414634" y="2990546"/>
                <a:ext cx="801000" cy="3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E14075C-B38E-88FB-FEF2-03A89A534F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05634" y="2981546"/>
                  <a:ext cx="8186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9DF55CF-AFD9-58A5-3E92-3325BF542BD2}"/>
                    </a:ext>
                  </a:extLst>
                </p14:cNvPr>
                <p14:cNvContentPartPr/>
                <p14:nvPr/>
              </p14:nvContentPartPr>
              <p14:xfrm>
                <a:off x="3496794" y="2993066"/>
                <a:ext cx="639720" cy="5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9DF55CF-AFD9-58A5-3E92-3325BF542BD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88154" y="2984066"/>
                  <a:ext cx="6573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AF5D030-0C0D-D964-2DD2-53C801DFF080}"/>
                    </a:ext>
                  </a:extLst>
                </p14:cNvPr>
                <p14:cNvContentPartPr/>
                <p14:nvPr/>
              </p14:nvContentPartPr>
              <p14:xfrm>
                <a:off x="3987114" y="3004586"/>
                <a:ext cx="153000" cy="95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AF5D030-0C0D-D964-2DD2-53C801DFF08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78474" y="2995946"/>
                  <a:ext cx="170640" cy="113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72DFA3A-25B3-D224-4621-2E5B1EB92044}"/>
              </a:ext>
            </a:extLst>
          </p:cNvPr>
          <p:cNvSpPr txBox="1"/>
          <p:nvPr/>
        </p:nvSpPr>
        <p:spPr>
          <a:xfrm>
            <a:off x="3987114" y="3097730"/>
            <a:ext cx="15104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b="1" dirty="0"/>
              <a:t>Information</a:t>
            </a:r>
            <a:r>
              <a:rPr lang="zh-CN" altLang="en-US" sz="1300" b="1" dirty="0"/>
              <a:t> </a:t>
            </a:r>
            <a:r>
              <a:rPr lang="en-US" altLang="zh-CN" sz="1300" b="1" dirty="0"/>
              <a:t>loss</a:t>
            </a:r>
            <a:endParaRPr lang="en-US" sz="1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7EE7F-0FE5-1447-7016-0B9D68496B23}"/>
              </a:ext>
            </a:extLst>
          </p:cNvPr>
          <p:cNvSpPr txBox="1"/>
          <p:nvPr/>
        </p:nvSpPr>
        <p:spPr>
          <a:xfrm>
            <a:off x="2626077" y="3115845"/>
            <a:ext cx="15104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Cross</a:t>
            </a:r>
            <a:r>
              <a:rPr lang="en-US" altLang="zh-CN" sz="1300" b="1" dirty="0"/>
              <a:t>-entropy</a:t>
            </a:r>
            <a:endParaRPr lang="en-US" sz="13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4073BEE-16A7-54A0-92EC-4AFA188F7953}"/>
                  </a:ext>
                </a:extLst>
              </p14:cNvPr>
              <p14:cNvContentPartPr/>
              <p14:nvPr/>
            </p14:nvContentPartPr>
            <p14:xfrm>
              <a:off x="2951034" y="2999186"/>
              <a:ext cx="20880" cy="120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4073BEE-16A7-54A0-92EC-4AFA188F79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42394" y="2990546"/>
                <a:ext cx="38520" cy="13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3535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A917-362D-CE9A-D5BB-87698B9E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Entropy</a:t>
            </a:r>
            <a:r>
              <a:rPr lang="zh-CN" altLang="en-US" sz="3600" dirty="0"/>
              <a:t> </a:t>
            </a:r>
            <a:r>
              <a:rPr lang="en-US" altLang="zh-CN" sz="3600" dirty="0"/>
              <a:t>Calibration via</a:t>
            </a:r>
            <a:r>
              <a:rPr lang="zh-CN" altLang="en-US" sz="3600" dirty="0"/>
              <a:t> </a:t>
            </a:r>
            <a:r>
              <a:rPr lang="en-US" altLang="zh-CN" sz="3600" dirty="0"/>
              <a:t>KL</a:t>
            </a:r>
            <a:r>
              <a:rPr lang="zh-CN" altLang="en-US" sz="3600" dirty="0"/>
              <a:t> </a:t>
            </a:r>
            <a:r>
              <a:rPr lang="en-US" altLang="zh-CN" sz="3600" dirty="0"/>
              <a:t>Divergence</a:t>
            </a:r>
            <a:endParaRPr lang="en-US" sz="360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461A746-F77A-87FA-4BB0-EBB585D09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72" y="1884303"/>
            <a:ext cx="7846456" cy="4070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80EE6D-60FD-35D1-F473-12232184B952}"/>
              </a:ext>
            </a:extLst>
          </p:cNvPr>
          <p:cNvSpPr txBox="1"/>
          <p:nvPr/>
        </p:nvSpPr>
        <p:spPr>
          <a:xfrm>
            <a:off x="5947442" y="5532504"/>
            <a:ext cx="2704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Scale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factor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=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threshold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2^(b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-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1)</a:t>
            </a:r>
            <a:endParaRPr lang="en-US" sz="1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062F017-0229-93E4-A2A5-5B0CEB669F3B}"/>
                  </a:ext>
                </a:extLst>
              </p14:cNvPr>
              <p14:cNvContentPartPr/>
              <p14:nvPr/>
            </p14:nvContentPartPr>
            <p14:xfrm>
              <a:off x="5327092" y="5627045"/>
              <a:ext cx="606240" cy="167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062F017-0229-93E4-A2A5-5B0CEB669F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8452" y="5618045"/>
                <a:ext cx="623880" cy="18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1922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89E31020-817C-15C9-1B45-2D2B8F71C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676" y="2787427"/>
            <a:ext cx="6237510" cy="2140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142DF-B676-A600-C5D0-CE1637A4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Overall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Procedure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E133E-C750-AC73-FD4B-9CEBD8BDD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270"/>
            <a:ext cx="4816717" cy="3680653"/>
          </a:xfrm>
          <a:ln w="28575">
            <a:solidFill>
              <a:srgbClr val="FF0000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sz="1800" b="1" dirty="0"/>
              <a:t>Post-training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(during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inference)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b="1" dirty="0"/>
              <a:t>0.</a:t>
            </a:r>
            <a:r>
              <a:rPr lang="zh-CN" altLang="en-US" sz="1800" b="1" dirty="0"/>
              <a:t>   </a:t>
            </a:r>
            <a:r>
              <a:rPr lang="en-US" altLang="zh-CN" sz="1800" b="1" dirty="0"/>
              <a:t>Calibration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determine </a:t>
            </a:r>
            <a:r>
              <a:rPr lang="en-US" altLang="zh-CN" sz="1800" b="1" dirty="0"/>
              <a:t>optimal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scale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factor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(S)</a:t>
            </a:r>
            <a:r>
              <a:rPr lang="zh-CN" altLang="en-US" sz="1800" b="1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b="1" dirty="0"/>
              <a:t>zero-points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(Z)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b="1" dirty="0"/>
              <a:t>KL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divergence</a:t>
            </a:r>
          </a:p>
          <a:p>
            <a:pPr lvl="1"/>
            <a:r>
              <a:rPr lang="en-US" altLang="zh-CN" sz="1400" dirty="0"/>
              <a:t>Collect</a:t>
            </a:r>
            <a:r>
              <a:rPr lang="zh-CN" altLang="en-US" sz="1400" dirty="0"/>
              <a:t> </a:t>
            </a:r>
            <a:r>
              <a:rPr lang="en-US" altLang="zh-CN" sz="1400" b="1" dirty="0"/>
              <a:t>activations</a:t>
            </a:r>
            <a:r>
              <a:rPr lang="zh-CN" altLang="en-US" sz="1400" b="1" dirty="0"/>
              <a:t> </a:t>
            </a:r>
            <a:r>
              <a:rPr lang="en-US" altLang="zh-CN" sz="1400" dirty="0"/>
              <a:t>–</a:t>
            </a:r>
            <a:r>
              <a:rPr lang="zh-CN" altLang="en-US" sz="1400" dirty="0"/>
              <a:t> </a:t>
            </a:r>
            <a:r>
              <a:rPr lang="en-US" altLang="zh-CN" sz="1400" dirty="0"/>
              <a:t>run</a:t>
            </a:r>
            <a:r>
              <a:rPr lang="zh-CN" altLang="en-US" sz="1400" dirty="0"/>
              <a:t> </a:t>
            </a:r>
            <a:r>
              <a:rPr lang="en-US" altLang="zh-CN" sz="1400" b="1" dirty="0"/>
              <a:t>original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data</a:t>
            </a:r>
            <a:r>
              <a:rPr lang="zh-CN" altLang="en-US" sz="1400" b="1" dirty="0"/>
              <a:t> </a:t>
            </a:r>
            <a:r>
              <a:rPr lang="en-US" altLang="zh-CN" sz="1400" dirty="0"/>
              <a:t>through</a:t>
            </a:r>
            <a:r>
              <a:rPr lang="zh-CN" altLang="en-US" sz="1400" dirty="0"/>
              <a:t> </a:t>
            </a:r>
            <a:r>
              <a:rPr lang="en-US" altLang="zh-CN" sz="1400" b="1" dirty="0"/>
              <a:t>model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en-US" altLang="zh-CN" sz="1400" b="1" dirty="0"/>
              <a:t>capture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all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layers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to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quantize</a:t>
            </a:r>
            <a:r>
              <a:rPr lang="en-US" altLang="zh-CN" sz="1400" dirty="0"/>
              <a:t>)</a:t>
            </a:r>
            <a:endParaRPr lang="en-US" altLang="zh-CN" sz="1400" b="1" dirty="0"/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b="1" dirty="0"/>
              <a:t>histogram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+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preliminary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quantization</a:t>
            </a:r>
            <a:r>
              <a:rPr lang="zh-CN" altLang="en-US" sz="1400" b="1" dirty="0"/>
              <a:t> </a:t>
            </a:r>
            <a:r>
              <a:rPr lang="en-US" altLang="zh-CN" sz="1400" dirty="0"/>
              <a:t>(initial</a:t>
            </a:r>
            <a:r>
              <a:rPr lang="zh-CN" altLang="en-US" sz="1400" dirty="0"/>
              <a:t> </a:t>
            </a:r>
            <a:r>
              <a:rPr lang="en-US" altLang="zh-CN" sz="1400" dirty="0"/>
              <a:t>scale</a:t>
            </a:r>
            <a:r>
              <a:rPr lang="zh-CN" altLang="en-US" sz="1400" dirty="0"/>
              <a:t> </a:t>
            </a:r>
            <a:r>
              <a:rPr lang="en-US" altLang="zh-CN" sz="1400" dirty="0"/>
              <a:t>factor)</a:t>
            </a:r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b="1" dirty="0"/>
              <a:t>KL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divergence</a:t>
            </a:r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b="1" dirty="0"/>
              <a:t>optimal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scale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factor</a:t>
            </a:r>
            <a:r>
              <a:rPr lang="zh-CN" altLang="en-US" sz="1400" b="1" dirty="0"/>
              <a:t> </a:t>
            </a:r>
            <a:endParaRPr lang="en-US" altLang="zh-CN" sz="1400" b="1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dirty="0"/>
              <a:t>FP32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dirty="0"/>
              <a:t> </a:t>
            </a:r>
            <a:r>
              <a:rPr lang="en-US" altLang="zh-CN" sz="1800" dirty="0"/>
              <a:t>via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symmetric,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8-bit</a:t>
            </a:r>
            <a:r>
              <a:rPr lang="zh-CN" altLang="en-US" sz="1800" b="1" dirty="0"/>
              <a:t> </a:t>
            </a:r>
            <a:r>
              <a:rPr lang="en-US" altLang="zh-CN" sz="1800" dirty="0"/>
              <a:t>quantization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INT32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computations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convert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INT32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performing</a:t>
            </a:r>
            <a:r>
              <a:rPr lang="zh-CN" altLang="en-US" sz="1800" dirty="0"/>
              <a:t> </a:t>
            </a:r>
            <a:r>
              <a:rPr lang="en-US" altLang="zh-CN" sz="1800" b="1" dirty="0"/>
              <a:t>y=</a:t>
            </a:r>
            <a:r>
              <a:rPr lang="en-US" altLang="zh-CN" sz="1800" b="1" dirty="0" err="1"/>
              <a:t>Wx+b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(including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biases)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 err="1"/>
              <a:t>Requantization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reverse</a:t>
            </a:r>
            <a:r>
              <a:rPr lang="zh-CN" altLang="en-US" sz="1800" dirty="0"/>
              <a:t> </a:t>
            </a:r>
            <a:r>
              <a:rPr lang="en-US" altLang="zh-CN" sz="1800" dirty="0"/>
              <a:t>step</a:t>
            </a:r>
            <a:r>
              <a:rPr lang="zh-CN" altLang="en-US" sz="1800" dirty="0"/>
              <a:t> </a:t>
            </a:r>
            <a:r>
              <a:rPr lang="en-US" altLang="zh-CN" sz="1800" dirty="0"/>
              <a:t>2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back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INT8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b="1" dirty="0"/>
              <a:t>next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Dequantization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back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b="1" dirty="0"/>
              <a:t>？ </a:t>
            </a:r>
            <a:endParaRPr lang="en-US" altLang="zh-CN" sz="1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A7A5E4-9E5B-16C5-CD1D-B1D2B1DFFFBE}"/>
                  </a:ext>
                </a:extLst>
              </p14:cNvPr>
              <p14:cNvContentPartPr/>
              <p14:nvPr/>
            </p14:nvContentPartPr>
            <p14:xfrm>
              <a:off x="472941" y="4330065"/>
              <a:ext cx="328320" cy="385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A7A5E4-9E5B-16C5-CD1D-B1D2B1DFFF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941" y="4321065"/>
                <a:ext cx="34596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9480D95-1D79-51AD-02CF-6F01928EC46A}"/>
                  </a:ext>
                </a:extLst>
              </p14:cNvPr>
              <p14:cNvContentPartPr/>
              <p14:nvPr/>
            </p14:nvContentPartPr>
            <p14:xfrm>
              <a:off x="241134" y="3979592"/>
              <a:ext cx="53280" cy="820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9480D95-1D79-51AD-02CF-6F01928EC4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134" y="3970592"/>
                <a:ext cx="7092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5CB0B1F8-E20A-6142-601C-DF15432FA8C2}"/>
              </a:ext>
            </a:extLst>
          </p:cNvPr>
          <p:cNvGrpSpPr/>
          <p:nvPr/>
        </p:nvGrpSpPr>
        <p:grpSpPr>
          <a:xfrm>
            <a:off x="146814" y="3934785"/>
            <a:ext cx="448611" cy="395280"/>
            <a:chOff x="32751" y="3523030"/>
            <a:chExt cx="448611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EA0F4CA-7C8D-14B0-A2AE-E8F783F8FDFD}"/>
                    </a:ext>
                  </a:extLst>
                </p14:cNvPr>
                <p14:cNvContentPartPr/>
                <p14:nvPr/>
              </p14:nvContentPartPr>
              <p14:xfrm>
                <a:off x="322242" y="3523030"/>
                <a:ext cx="48600" cy="115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EA0F4CA-7C8D-14B0-A2AE-E8F783F8FDF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3242" y="3514030"/>
                  <a:ext cx="66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A23403-2CC5-0D80-77C0-7AF08C3594C9}"/>
                    </a:ext>
                  </a:extLst>
                </p14:cNvPr>
                <p14:cNvContentPartPr/>
                <p14:nvPr/>
              </p14:nvContentPartPr>
              <p14:xfrm>
                <a:off x="309642" y="3572350"/>
                <a:ext cx="4572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A23403-2CC5-0D80-77C0-7AF08C3594C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1002" y="3563350"/>
                  <a:ext cx="63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F31CE7F-E0E9-8A76-5510-EA92423B2547}"/>
                    </a:ext>
                  </a:extLst>
                </p14:cNvPr>
                <p14:cNvContentPartPr/>
                <p14:nvPr/>
              </p14:nvContentPartPr>
              <p14:xfrm>
                <a:off x="102282" y="3722470"/>
                <a:ext cx="360" cy="105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F31CE7F-E0E9-8A76-5510-EA92423B254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282" y="3713830"/>
                  <a:ext cx="18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5B9E348-C22C-B825-8B67-6B360676585F}"/>
                    </a:ext>
                  </a:extLst>
                </p14:cNvPr>
                <p14:cNvContentPartPr/>
                <p14:nvPr/>
              </p14:nvContentPartPr>
              <p14:xfrm>
                <a:off x="147282" y="3765310"/>
                <a:ext cx="69840" cy="60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5B9E348-C22C-B825-8B67-6B360676585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8642" y="3756310"/>
                  <a:ext cx="87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5299C6F-714D-D532-A256-4953219B2A0A}"/>
                    </a:ext>
                  </a:extLst>
                </p14:cNvPr>
                <p14:cNvContentPartPr/>
                <p14:nvPr/>
              </p14:nvContentPartPr>
              <p14:xfrm>
                <a:off x="250242" y="3769270"/>
                <a:ext cx="54000" cy="149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5299C6F-714D-D532-A256-4953219B2A0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1602" y="3760630"/>
                  <a:ext cx="71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BD7C202-69EA-85C2-0CD9-791F7C39EFB7}"/>
                    </a:ext>
                  </a:extLst>
                </p14:cNvPr>
                <p14:cNvContentPartPr/>
                <p14:nvPr/>
              </p14:nvContentPartPr>
              <p14:xfrm>
                <a:off x="324762" y="3781150"/>
                <a:ext cx="111240" cy="77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BD7C202-69EA-85C2-0CD9-791F7C39EFB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6122" y="3772510"/>
                  <a:ext cx="128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150C317-CD3C-A402-429A-A304A0D3B70E}"/>
                    </a:ext>
                  </a:extLst>
                </p14:cNvPr>
                <p14:cNvContentPartPr/>
                <p14:nvPr/>
              </p14:nvContentPartPr>
              <p14:xfrm>
                <a:off x="434202" y="3758470"/>
                <a:ext cx="47160" cy="90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150C317-CD3C-A402-429A-A304A0D3B70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5202" y="3749830"/>
                  <a:ext cx="64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D19CE11-C8E8-AF89-7985-F669E28EED17}"/>
                    </a:ext>
                  </a:extLst>
                </p14:cNvPr>
                <p14:cNvContentPartPr/>
                <p14:nvPr/>
              </p14:nvContentPartPr>
              <p14:xfrm>
                <a:off x="217431" y="3569277"/>
                <a:ext cx="55080" cy="70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D19CE11-C8E8-AF89-7985-F669E28EED1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8431" y="3560277"/>
                  <a:ext cx="72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5BCA41F-2EEB-CD0E-6659-AA35192CB4BD}"/>
                    </a:ext>
                  </a:extLst>
                </p14:cNvPr>
                <p14:cNvContentPartPr/>
                <p14:nvPr/>
              </p14:nvContentPartPr>
              <p14:xfrm>
                <a:off x="213471" y="3577917"/>
                <a:ext cx="59040" cy="69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5BCA41F-2EEB-CD0E-6659-AA35192CB4B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4831" y="3568917"/>
                  <a:ext cx="76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D1107ED-BD70-5169-030C-C18EDAD44FFD}"/>
                    </a:ext>
                  </a:extLst>
                </p14:cNvPr>
                <p14:cNvContentPartPr/>
                <p14:nvPr/>
              </p14:nvContentPartPr>
              <p14:xfrm>
                <a:off x="32751" y="3575757"/>
                <a:ext cx="57600" cy="77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D1107ED-BD70-5169-030C-C18EDAD44FF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751" y="3567117"/>
                  <a:ext cx="75240" cy="9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26627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1375-3C00-B9C8-7150-EF8890DE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B5D61-4FEC-A91F-B7E7-80EC54DD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RNN/LSTM/GRU:</a:t>
            </a:r>
          </a:p>
          <a:p>
            <a:r>
              <a:rPr lang="en-US" sz="1800" dirty="0">
                <a:hlinkClick r:id="rId2"/>
              </a:rPr>
              <a:t>https://stanford.edu/~shervine/teaching/cs-230/cheatsheet-recurrent-neural-networks </a:t>
            </a:r>
          </a:p>
          <a:p>
            <a:r>
              <a:rPr lang="en-US" sz="1800" dirty="0">
                <a:hlinkClick r:id="rId2"/>
              </a:rPr>
              <a:t>https://colah.github.io/posts/2015-08-Understanding-LSTMs/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RNN Stock Prediction: </a:t>
            </a:r>
          </a:p>
          <a:p>
            <a:r>
              <a:rPr lang="en-US" sz="1800" dirty="0">
                <a:effectLst/>
                <a:hlinkClick r:id="rId3"/>
              </a:rPr>
              <a:t>https://github.com/jimenbian/stock-rnn</a:t>
            </a:r>
            <a:r>
              <a:rPr lang="en-US" sz="1800" dirty="0">
                <a:effectLst/>
              </a:rPr>
              <a:t> </a:t>
            </a:r>
          </a:p>
          <a:p>
            <a:r>
              <a:rPr lang="en-US" sz="1800" dirty="0">
                <a:hlinkClick r:id="rId4"/>
              </a:rPr>
              <a:t>https://lilianweng.github.io/posts/2017-07-08-stock-rnn-part-1/</a:t>
            </a:r>
            <a:r>
              <a:rPr lang="en-US" sz="1800" dirty="0"/>
              <a:t> </a:t>
            </a: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sz="1800" dirty="0"/>
              <a:t>Model Quantification: </a:t>
            </a:r>
          </a:p>
          <a:p>
            <a:r>
              <a:rPr lang="en-US" sz="1800" dirty="0">
                <a:hlinkClick r:id="rId5"/>
              </a:rPr>
              <a:t>https://blog.csdn.net/Nichlson/article/details/121085747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18820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D91B-74EE-15A2-9938-53A78F41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Special</a:t>
            </a:r>
            <a:r>
              <a:rPr lang="zh-CN" altLang="en-US" sz="3600" dirty="0"/>
              <a:t> </a:t>
            </a:r>
            <a:r>
              <a:rPr lang="en-US" altLang="zh-CN" sz="3600" dirty="0"/>
              <a:t>Thanks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216C-6E50-6A9C-D595-689176181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Special thanks to my advisor,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sz="2000" dirty="0" err="1"/>
              <a:t>Jialin</a:t>
            </a:r>
            <a:r>
              <a:rPr lang="en-US" sz="2000" dirty="0"/>
              <a:t> Xing, and co-workers</a:t>
            </a:r>
            <a:r>
              <a:rPr lang="zh-CN" altLang="en-US" sz="2000" dirty="0"/>
              <a:t>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Jiyu</a:t>
            </a:r>
            <a:r>
              <a:rPr lang="zh-CN" altLang="en-US" sz="2000" dirty="0"/>
              <a:t> </a:t>
            </a:r>
            <a:r>
              <a:rPr lang="en-US" altLang="zh-CN" sz="2000" dirty="0"/>
              <a:t>Yang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helping</a:t>
            </a:r>
            <a:r>
              <a:rPr lang="zh-CN" altLang="en-US" sz="2000" dirty="0"/>
              <a:t> </a:t>
            </a:r>
            <a:r>
              <a:rPr lang="en-US" altLang="zh-CN" sz="2000" dirty="0"/>
              <a:t>me</a:t>
            </a:r>
            <a:r>
              <a:rPr lang="zh-CN" altLang="en-US" sz="2000" dirty="0"/>
              <a:t> </a:t>
            </a:r>
            <a:r>
              <a:rPr lang="en-US" altLang="zh-CN" sz="2000" dirty="0"/>
              <a:t>throughout</a:t>
            </a:r>
            <a:r>
              <a:rPr lang="zh-CN" altLang="en-US" sz="2000" dirty="0"/>
              <a:t> </a:t>
            </a:r>
            <a:r>
              <a:rPr lang="en-US" altLang="zh-CN" sz="2000" dirty="0"/>
              <a:t>this</a:t>
            </a:r>
            <a:r>
              <a:rPr lang="zh-CN" altLang="en-US" sz="2000" dirty="0"/>
              <a:t> </a:t>
            </a:r>
            <a:r>
              <a:rPr lang="en-US" altLang="zh-CN" sz="2000" dirty="0"/>
              <a:t>internship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68256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160F-D9BC-E5A4-1632-9A2066CA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Dataset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Description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Variables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E380C-96B0-47EA-0EF1-856313505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dirty="0"/>
              <a:t>datetime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timestamp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when</a:t>
            </a:r>
            <a:r>
              <a:rPr lang="zh-CN" altLang="en-US" sz="1800" dirty="0"/>
              <a:t> </a:t>
            </a:r>
            <a:r>
              <a:rPr lang="en-US" altLang="zh-CN" sz="1800" dirty="0"/>
              <a:t>tick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was</a:t>
            </a:r>
            <a:r>
              <a:rPr lang="zh-CN" altLang="en-US" sz="1800" dirty="0"/>
              <a:t> </a:t>
            </a:r>
            <a:r>
              <a:rPr lang="en-US" altLang="zh-CN" sz="1800" dirty="0"/>
              <a:t>recorded</a:t>
            </a:r>
          </a:p>
          <a:p>
            <a:r>
              <a:rPr lang="en-US" altLang="zh-CN" sz="1800" b="1" dirty="0"/>
              <a:t>Price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variables:</a:t>
            </a:r>
          </a:p>
          <a:p>
            <a:pPr lvl="1"/>
            <a:r>
              <a:rPr lang="en-US" altLang="zh-CN" sz="1600" b="1" dirty="0" err="1"/>
              <a:t>last_price</a:t>
            </a:r>
            <a:r>
              <a:rPr lang="zh-CN" altLang="en-US" sz="1600" b="1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most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recent</a:t>
            </a:r>
            <a:r>
              <a:rPr lang="zh-CN" altLang="en-US" sz="1600" b="1" dirty="0"/>
              <a:t> </a:t>
            </a:r>
            <a:r>
              <a:rPr lang="en-US" altLang="zh-CN" sz="1600" dirty="0"/>
              <a:t>trading</a:t>
            </a:r>
            <a:r>
              <a:rPr lang="zh-CN" altLang="en-US" sz="1600" dirty="0"/>
              <a:t> </a:t>
            </a:r>
            <a:r>
              <a:rPr lang="en-US" altLang="zh-CN" sz="1600" dirty="0"/>
              <a:t>price;</a:t>
            </a:r>
            <a:r>
              <a:rPr lang="zh-CN" altLang="en-US" sz="1600" dirty="0"/>
              <a:t> </a:t>
            </a:r>
            <a:r>
              <a:rPr lang="en-US" altLang="zh-CN" sz="1600" dirty="0"/>
              <a:t>direct</a:t>
            </a:r>
            <a:r>
              <a:rPr lang="zh-CN" altLang="en-US" sz="1600" dirty="0"/>
              <a:t> </a:t>
            </a:r>
            <a:r>
              <a:rPr lang="en-US" altLang="zh-CN" sz="1600" dirty="0"/>
              <a:t>indicator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current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market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value</a:t>
            </a:r>
          </a:p>
          <a:p>
            <a:pPr lvl="1"/>
            <a:r>
              <a:rPr lang="en-US" altLang="zh-CN" sz="1600" b="1" dirty="0"/>
              <a:t>average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average</a:t>
            </a:r>
            <a:r>
              <a:rPr lang="zh-CN" altLang="en-US" sz="1600" b="1" dirty="0"/>
              <a:t> </a:t>
            </a:r>
            <a:r>
              <a:rPr lang="en-US" altLang="zh-CN" sz="1600" dirty="0"/>
              <a:t>trading</a:t>
            </a:r>
            <a:r>
              <a:rPr lang="zh-CN" altLang="en-US" sz="1600" dirty="0"/>
              <a:t> </a:t>
            </a:r>
            <a:r>
              <a:rPr lang="en-US" altLang="zh-CN" sz="1600" dirty="0"/>
              <a:t>price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day;</a:t>
            </a:r>
            <a:r>
              <a:rPr lang="zh-CN" altLang="en-US" sz="1600" dirty="0"/>
              <a:t> </a:t>
            </a:r>
            <a:r>
              <a:rPr lang="en-US" altLang="zh-CN" sz="1600" dirty="0"/>
              <a:t>provides</a:t>
            </a:r>
            <a:r>
              <a:rPr lang="zh-CN" altLang="en-US" sz="1600" dirty="0"/>
              <a:t> </a:t>
            </a:r>
            <a:r>
              <a:rPr lang="en-US" altLang="zh-CN" sz="1600" dirty="0"/>
              <a:t>context</a:t>
            </a:r>
            <a:r>
              <a:rPr lang="zh-CN" altLang="en-US" sz="1600" dirty="0"/>
              <a:t> </a:t>
            </a:r>
            <a:r>
              <a:rPr lang="en-US" altLang="zh-CN" sz="1600" dirty="0"/>
              <a:t>on</a:t>
            </a:r>
            <a:r>
              <a:rPr lang="zh-CN" altLang="en-US" sz="1600" dirty="0"/>
              <a:t> </a:t>
            </a:r>
            <a:r>
              <a:rPr lang="en-US" altLang="zh-CN" sz="1600" b="1" dirty="0"/>
              <a:t>overall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trading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activity</a:t>
            </a:r>
            <a:r>
              <a:rPr lang="zh-CN" altLang="en-US" sz="1600" b="1" dirty="0"/>
              <a:t> </a:t>
            </a:r>
            <a:r>
              <a:rPr lang="en-US" altLang="zh-CN" sz="1600" dirty="0"/>
              <a:t>&amp;</a:t>
            </a:r>
            <a:r>
              <a:rPr lang="zh-CN" altLang="en-US" sz="1600" dirty="0"/>
              <a:t> </a:t>
            </a:r>
            <a:r>
              <a:rPr lang="en-US" altLang="zh-CN" sz="1600" b="1" dirty="0"/>
              <a:t>price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trends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day</a:t>
            </a:r>
          </a:p>
          <a:p>
            <a:pPr lvl="1"/>
            <a:r>
              <a:rPr lang="en-US" altLang="zh-CN" sz="1600" b="1" dirty="0"/>
              <a:t>highest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dirty="0"/>
              <a:t>highest</a:t>
            </a:r>
            <a:r>
              <a:rPr lang="zh-CN" altLang="en-US" sz="1600" dirty="0"/>
              <a:t> </a:t>
            </a:r>
            <a:r>
              <a:rPr lang="en-US" altLang="zh-CN" sz="1600" dirty="0"/>
              <a:t>price</a:t>
            </a:r>
            <a:r>
              <a:rPr lang="zh-CN" altLang="en-US" sz="1600" dirty="0"/>
              <a:t> </a:t>
            </a:r>
            <a:r>
              <a:rPr lang="en-US" altLang="zh-CN" sz="1600" dirty="0"/>
              <a:t>traded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day</a:t>
            </a:r>
            <a:r>
              <a:rPr lang="zh-CN" altLang="en-US" sz="1600" dirty="0"/>
              <a:t> </a:t>
            </a:r>
            <a:r>
              <a:rPr lang="en-US" altLang="zh-CN" sz="1600" dirty="0"/>
              <a:t>(maximum</a:t>
            </a:r>
            <a:r>
              <a:rPr lang="zh-CN" altLang="en-US" sz="1600" dirty="0"/>
              <a:t> </a:t>
            </a:r>
            <a:r>
              <a:rPr lang="en-US" altLang="zh-CN" sz="1600" dirty="0"/>
              <a:t>value)</a:t>
            </a:r>
          </a:p>
          <a:p>
            <a:pPr lvl="1"/>
            <a:r>
              <a:rPr lang="en-US" altLang="zh-CN" sz="1600" b="1" dirty="0"/>
              <a:t>lowest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dirty="0"/>
              <a:t>lowest</a:t>
            </a:r>
            <a:r>
              <a:rPr lang="zh-CN" altLang="en-US" sz="1600" dirty="0"/>
              <a:t> </a:t>
            </a:r>
            <a:r>
              <a:rPr lang="en-US" altLang="zh-CN" sz="1600" dirty="0"/>
              <a:t>price</a:t>
            </a:r>
            <a:r>
              <a:rPr lang="zh-CN" altLang="en-US" sz="1600" dirty="0"/>
              <a:t> </a:t>
            </a:r>
            <a:r>
              <a:rPr lang="en-US" altLang="zh-CN" sz="1600" dirty="0"/>
              <a:t>traded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day</a:t>
            </a:r>
            <a:r>
              <a:rPr lang="zh-CN" altLang="en-US" sz="1600" dirty="0"/>
              <a:t> </a:t>
            </a:r>
            <a:r>
              <a:rPr lang="en-US" altLang="zh-CN" sz="1600" dirty="0"/>
              <a:t>(minimum</a:t>
            </a:r>
            <a:r>
              <a:rPr lang="zh-CN" altLang="en-US" sz="1600" dirty="0"/>
              <a:t> </a:t>
            </a:r>
            <a:r>
              <a:rPr lang="en-US" altLang="zh-CN" sz="1600" dirty="0"/>
              <a:t>value)</a:t>
            </a:r>
            <a:endParaRPr lang="en-US" sz="1600" dirty="0"/>
          </a:p>
          <a:p>
            <a:r>
              <a:rPr lang="en-US" altLang="zh-CN" sz="1800" b="1" dirty="0"/>
              <a:t>Order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book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variables:</a:t>
            </a:r>
          </a:p>
          <a:p>
            <a:pPr lvl="1"/>
            <a:r>
              <a:rPr lang="en-US" altLang="zh-CN" sz="1600" b="1" dirty="0"/>
              <a:t>ask_price1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ask_price5</a:t>
            </a:r>
            <a:r>
              <a:rPr lang="zh-CN" altLang="en-US" sz="1600" b="1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prices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first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r>
              <a:rPr lang="zh-CN" altLang="en-US" sz="1600" dirty="0"/>
              <a:t> </a:t>
            </a:r>
            <a:r>
              <a:rPr lang="en-US" altLang="zh-CN" sz="1600" b="1" dirty="0"/>
              <a:t>best-sell</a:t>
            </a:r>
            <a:r>
              <a:rPr lang="zh-CN" altLang="en-US" sz="1600" b="1" dirty="0"/>
              <a:t> </a:t>
            </a:r>
            <a:r>
              <a:rPr lang="en-US" altLang="zh-CN" sz="1600" dirty="0"/>
              <a:t>orders;</a:t>
            </a:r>
            <a:r>
              <a:rPr lang="zh-CN" altLang="en-US" sz="1600" dirty="0"/>
              <a:t> </a:t>
            </a:r>
            <a:r>
              <a:rPr lang="en-US" altLang="zh-CN" sz="1600" dirty="0"/>
              <a:t>reflect</a:t>
            </a:r>
            <a:r>
              <a:rPr lang="zh-CN" altLang="en-US" sz="1600" dirty="0"/>
              <a:t> </a:t>
            </a:r>
            <a:r>
              <a:rPr lang="en-US" altLang="zh-CN" sz="1600" b="1" dirty="0"/>
              <a:t>sellers’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asking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dirty="0"/>
              <a:t>supply</a:t>
            </a:r>
            <a:r>
              <a:rPr lang="zh-CN" altLang="en-US" sz="1600" dirty="0"/>
              <a:t> </a:t>
            </a:r>
            <a:r>
              <a:rPr lang="en-US" altLang="zh-CN" sz="1600" dirty="0"/>
              <a:t>side)</a:t>
            </a:r>
          </a:p>
          <a:p>
            <a:pPr lvl="1"/>
            <a:r>
              <a:rPr lang="en-US" altLang="zh-CN" sz="1600" b="1" dirty="0"/>
              <a:t>ask_volume1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ask_volume5</a:t>
            </a:r>
            <a:r>
              <a:rPr lang="zh-CN" altLang="en-US" sz="1600" b="1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volumes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first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best-sell</a:t>
            </a:r>
            <a:r>
              <a:rPr lang="zh-CN" altLang="en-US" sz="1600" b="1" dirty="0"/>
              <a:t> </a:t>
            </a:r>
            <a:r>
              <a:rPr lang="en-US" altLang="zh-CN" sz="1600" dirty="0"/>
              <a:t>orders;</a:t>
            </a:r>
            <a:r>
              <a:rPr lang="zh-CN" altLang="en-US" sz="1600" dirty="0"/>
              <a:t> </a:t>
            </a:r>
            <a:r>
              <a:rPr lang="en-US" altLang="zh-CN" sz="1600" b="1" dirty="0"/>
              <a:t>quantity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available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b="1" dirty="0"/>
              <a:t>each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asking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</a:t>
            </a:r>
            <a:r>
              <a:rPr lang="zh-CN" altLang="en-US" sz="1600" b="1" dirty="0"/>
              <a:t> </a:t>
            </a:r>
            <a:r>
              <a:rPr lang="en-US" altLang="zh-CN" sz="1600" dirty="0"/>
              <a:t>level</a:t>
            </a:r>
          </a:p>
          <a:p>
            <a:pPr lvl="1"/>
            <a:r>
              <a:rPr lang="en-US" altLang="zh-CN" sz="1600" b="1" dirty="0"/>
              <a:t>bid_price1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bid_price5</a:t>
            </a:r>
            <a:r>
              <a:rPr lang="zh-CN" altLang="en-US" sz="1600" b="1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prices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first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best-buy</a:t>
            </a:r>
            <a:r>
              <a:rPr lang="zh-CN" altLang="en-US" sz="1600" b="1" dirty="0"/>
              <a:t> </a:t>
            </a:r>
            <a:r>
              <a:rPr lang="en-US" altLang="zh-CN" sz="1600" dirty="0"/>
              <a:t>orders;</a:t>
            </a:r>
            <a:r>
              <a:rPr lang="zh-CN" altLang="en-US" sz="1600" dirty="0"/>
              <a:t> </a:t>
            </a:r>
            <a:r>
              <a:rPr lang="en-US" altLang="zh-CN" sz="1600" dirty="0"/>
              <a:t>reflect</a:t>
            </a:r>
            <a:r>
              <a:rPr lang="zh-CN" altLang="en-US" sz="1600" dirty="0"/>
              <a:t> </a:t>
            </a:r>
            <a:r>
              <a:rPr lang="en-US" altLang="zh-CN" sz="1600" b="1" dirty="0"/>
              <a:t>buyers’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bid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dirty="0"/>
              <a:t>demand</a:t>
            </a:r>
            <a:r>
              <a:rPr lang="zh-CN" altLang="en-US" sz="1600" dirty="0"/>
              <a:t> </a:t>
            </a:r>
            <a:r>
              <a:rPr lang="en-US" altLang="zh-CN" sz="1600" dirty="0"/>
              <a:t>side)</a:t>
            </a:r>
          </a:p>
          <a:p>
            <a:pPr lvl="1"/>
            <a:r>
              <a:rPr lang="en-US" altLang="zh-CN" sz="1600" b="1" dirty="0"/>
              <a:t>bid_volume1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bid_volume5</a:t>
            </a:r>
            <a:r>
              <a:rPr lang="zh-CN" altLang="en-US" sz="1600" b="1" dirty="0"/>
              <a:t> 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b="1" dirty="0"/>
              <a:t>volumes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first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r>
              <a:rPr lang="zh-CN" altLang="en-US" sz="1600" dirty="0"/>
              <a:t> </a:t>
            </a:r>
            <a:r>
              <a:rPr lang="en-US" altLang="zh-CN" sz="1600" b="1" dirty="0"/>
              <a:t>best-sell</a:t>
            </a:r>
            <a:r>
              <a:rPr lang="zh-CN" altLang="en-US" sz="1600" b="1" dirty="0"/>
              <a:t> </a:t>
            </a:r>
            <a:r>
              <a:rPr lang="en-US" altLang="zh-CN" sz="1600" dirty="0"/>
              <a:t>orders;</a:t>
            </a:r>
            <a:r>
              <a:rPr lang="zh-CN" altLang="en-US" sz="1600" dirty="0"/>
              <a:t> </a:t>
            </a:r>
            <a:r>
              <a:rPr lang="en-US" altLang="zh-CN" sz="1600" b="1" dirty="0"/>
              <a:t>quantity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requested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b="1" dirty="0"/>
              <a:t>each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bid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</a:t>
            </a:r>
            <a:r>
              <a:rPr lang="zh-CN" altLang="en-US" sz="1600" b="1" dirty="0"/>
              <a:t> </a:t>
            </a:r>
            <a:r>
              <a:rPr lang="en-US" altLang="zh-CN" sz="1600" dirty="0"/>
              <a:t>level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27152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160F-D9BC-E5A4-1632-9A2066CA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Dataset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Description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Variables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E380C-96B0-47EA-0EF1-856313505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dirty="0"/>
              <a:t>Volume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Turnover:</a:t>
            </a:r>
          </a:p>
          <a:p>
            <a:pPr lvl="1"/>
            <a:r>
              <a:rPr lang="en-US" altLang="zh-CN" sz="1600" b="1" dirty="0"/>
              <a:t>volume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dirty="0"/>
              <a:t>total</a:t>
            </a:r>
            <a:r>
              <a:rPr lang="zh-CN" altLang="en-US" sz="1600" dirty="0"/>
              <a:t> </a:t>
            </a:r>
            <a:r>
              <a:rPr lang="en-US" altLang="zh-CN" sz="1600" b="1" dirty="0"/>
              <a:t>#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shares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contracts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traded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day;</a:t>
            </a:r>
            <a:r>
              <a:rPr lang="zh-CN" altLang="en-US" sz="1600" dirty="0"/>
              <a:t> </a:t>
            </a:r>
            <a:r>
              <a:rPr lang="en-US" altLang="zh-CN" sz="1600" dirty="0"/>
              <a:t>measure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market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activity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&amp;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liquidity</a:t>
            </a:r>
          </a:p>
          <a:p>
            <a:pPr lvl="1"/>
            <a:r>
              <a:rPr lang="en-US" altLang="zh-CN" sz="1600" b="1" dirty="0"/>
              <a:t>amount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dirty="0"/>
              <a:t>total</a:t>
            </a:r>
            <a:r>
              <a:rPr lang="zh-CN" altLang="en-US" sz="1600" dirty="0"/>
              <a:t> </a:t>
            </a:r>
            <a:r>
              <a:rPr lang="en-US" altLang="zh-CN" sz="1600" b="1" dirty="0"/>
              <a:t>turnover</a:t>
            </a:r>
            <a:r>
              <a:rPr lang="zh-CN" altLang="en-US" sz="1600" dirty="0"/>
              <a:t> </a:t>
            </a:r>
            <a:r>
              <a:rPr lang="en-US" altLang="zh-CN" sz="1600" dirty="0"/>
              <a:t>or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traded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amount</a:t>
            </a:r>
            <a:r>
              <a:rPr lang="zh-CN" altLang="en-US" sz="1600" b="1" dirty="0"/>
              <a:t> </a:t>
            </a:r>
            <a:r>
              <a:rPr lang="en-US" altLang="zh-CN" sz="1600" dirty="0"/>
              <a:t>($);</a:t>
            </a:r>
            <a:r>
              <a:rPr lang="zh-CN" altLang="en-US" sz="1600" dirty="0"/>
              <a:t> </a:t>
            </a:r>
            <a:r>
              <a:rPr lang="en-US" altLang="zh-CN" sz="1600" b="1" dirty="0"/>
              <a:t>complements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volume</a:t>
            </a:r>
            <a:r>
              <a:rPr lang="zh-CN" altLang="en-US" sz="1600" b="1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showing</a:t>
            </a:r>
            <a:r>
              <a:rPr lang="zh-CN" altLang="en-US" sz="1600" dirty="0"/>
              <a:t> </a:t>
            </a:r>
            <a:r>
              <a:rPr lang="en-US" altLang="zh-CN" sz="1600" b="1" dirty="0"/>
              <a:t>actual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financial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value</a:t>
            </a:r>
            <a:r>
              <a:rPr lang="zh-CN" altLang="en-US" sz="1600" b="1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trades</a:t>
            </a:r>
          </a:p>
          <a:p>
            <a:r>
              <a:rPr lang="en-US" altLang="zh-CN" sz="1800" b="1" dirty="0"/>
              <a:t>Open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Interest:</a:t>
            </a:r>
          </a:p>
          <a:p>
            <a:pPr lvl="1"/>
            <a:r>
              <a:rPr lang="en-US" altLang="zh-CN" sz="1600" b="1" dirty="0" err="1"/>
              <a:t>open_interest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b="1" dirty="0"/>
              <a:t>#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outstanding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contracts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positions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still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open</a:t>
            </a:r>
            <a:r>
              <a:rPr lang="zh-CN" altLang="en-US" sz="1600" b="1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b="1" dirty="0"/>
              <a:t>not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yet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settled</a:t>
            </a:r>
            <a:r>
              <a:rPr lang="en-US" altLang="zh-CN" sz="1600" dirty="0"/>
              <a:t>;</a:t>
            </a:r>
            <a:r>
              <a:rPr lang="zh-CN" altLang="en-US" sz="1600" dirty="0"/>
              <a:t> </a:t>
            </a:r>
            <a:r>
              <a:rPr lang="en-US" altLang="zh-CN" sz="1600" dirty="0"/>
              <a:t>relevant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b="1" dirty="0"/>
              <a:t>futures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and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options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markets</a:t>
            </a:r>
            <a:r>
              <a:rPr lang="en-US" altLang="zh-CN" sz="1600" dirty="0"/>
              <a:t>;</a:t>
            </a:r>
            <a:r>
              <a:rPr lang="zh-CN" altLang="en-US" sz="1600" dirty="0"/>
              <a:t> </a:t>
            </a:r>
            <a:r>
              <a:rPr lang="en-US" altLang="zh-CN" sz="1600" dirty="0"/>
              <a:t>level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ongoing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market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engagement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77483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160F-D9BC-E5A4-1632-9A2066CA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Dataset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Variable</a:t>
            </a:r>
            <a:r>
              <a:rPr lang="zh-CN" altLang="en-US" sz="3600" dirty="0"/>
              <a:t> </a:t>
            </a:r>
            <a:r>
              <a:rPr lang="en-US" altLang="zh-CN" sz="3600" dirty="0"/>
              <a:t>Relationships</a:t>
            </a:r>
            <a:r>
              <a:rPr lang="zh-CN" altLang="en-US" sz="3600" dirty="0"/>
              <a:t> </a:t>
            </a:r>
            <a:r>
              <a:rPr lang="en-US" altLang="zh-CN" sz="3600" dirty="0"/>
              <a:t>&amp;</a:t>
            </a:r>
            <a:r>
              <a:rPr lang="zh-CN" altLang="en-US" sz="3600" dirty="0"/>
              <a:t> </a:t>
            </a:r>
            <a:r>
              <a:rPr lang="en-US" altLang="zh-CN" sz="3600" dirty="0"/>
              <a:t>Interactions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E380C-96B0-47EA-0EF1-856313505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dirty="0"/>
              <a:t>Price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Order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Book: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pPr lvl="1"/>
            <a:r>
              <a:rPr lang="en-US" altLang="zh-CN" sz="1600" b="1" dirty="0" err="1"/>
              <a:t>last_price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influenced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b="1" dirty="0"/>
              <a:t>highest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bid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(buy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orders)</a:t>
            </a:r>
            <a:r>
              <a:rPr lang="zh-CN" altLang="en-US" sz="1600" b="1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b="1" dirty="0"/>
              <a:t>lowest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ask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(sell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orders)</a:t>
            </a:r>
            <a:r>
              <a:rPr lang="zh-CN" altLang="en-US" sz="1600" b="1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changes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order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book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(ask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and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bid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prices/volumes)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determine</a:t>
            </a:r>
            <a:r>
              <a:rPr lang="zh-CN" altLang="en-US" sz="1600" dirty="0"/>
              <a:t> </a:t>
            </a:r>
            <a:r>
              <a:rPr lang="en-US" altLang="zh-CN" sz="1600" dirty="0"/>
              <a:t>or</a:t>
            </a:r>
            <a:r>
              <a:rPr lang="zh-CN" altLang="en-US" sz="1600" dirty="0"/>
              <a:t> </a:t>
            </a:r>
            <a:r>
              <a:rPr lang="en-US" altLang="zh-CN" sz="1600" dirty="0"/>
              <a:t>respond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b="1" dirty="0"/>
              <a:t>changes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last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</a:t>
            </a:r>
            <a:r>
              <a:rPr lang="en-US" altLang="zh-CN" sz="1600" dirty="0"/>
              <a:t>.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lvl="1"/>
            <a:r>
              <a:rPr lang="en-US" altLang="zh-CN" sz="1600" b="1" dirty="0"/>
              <a:t>Average,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highest,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and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lowest</a:t>
            </a:r>
            <a:r>
              <a:rPr lang="zh-CN" altLang="en-US" sz="1600" b="1" dirty="0"/>
              <a:t> </a:t>
            </a:r>
            <a:r>
              <a:rPr lang="en-US" altLang="zh-CN" sz="1600" dirty="0"/>
              <a:t>prices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range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and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mean</a:t>
            </a:r>
            <a:r>
              <a:rPr lang="zh-CN" altLang="en-US" sz="1600" b="1" dirty="0"/>
              <a:t> </a:t>
            </a:r>
            <a:r>
              <a:rPr lang="en-US" altLang="zh-CN" sz="1600" dirty="0"/>
              <a:t>prices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day</a:t>
            </a:r>
          </a:p>
          <a:p>
            <a:r>
              <a:rPr lang="en-US" altLang="zh-CN" sz="1800" b="1" dirty="0"/>
              <a:t>Volume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Liquidity:</a:t>
            </a:r>
          </a:p>
          <a:p>
            <a:pPr lvl="1"/>
            <a:r>
              <a:rPr lang="en-US" altLang="zh-CN" sz="1600" b="1" dirty="0"/>
              <a:t>volume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b="1" dirty="0"/>
              <a:t>amount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market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liquidity</a:t>
            </a:r>
            <a:r>
              <a:rPr lang="zh-CN" altLang="en-US" sz="1600" b="1" dirty="0"/>
              <a:t> </a:t>
            </a:r>
            <a:r>
              <a:rPr lang="en-US" altLang="zh-CN" sz="1600" dirty="0"/>
              <a:t>&amp;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trading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activity</a:t>
            </a:r>
            <a:r>
              <a:rPr lang="en-US" altLang="zh-CN" sz="1600" dirty="0"/>
              <a:t>;</a:t>
            </a:r>
            <a:r>
              <a:rPr lang="zh-CN" altLang="en-US" sz="1600" dirty="0"/>
              <a:t> </a:t>
            </a:r>
            <a:r>
              <a:rPr lang="en-US" altLang="zh-CN" sz="1600" b="1" dirty="0"/>
              <a:t>high</a:t>
            </a:r>
            <a:r>
              <a:rPr lang="zh-CN" altLang="en-US" sz="1600" dirty="0"/>
              <a:t> </a:t>
            </a:r>
            <a:r>
              <a:rPr lang="en-US" altLang="zh-CN" sz="1600" b="1" dirty="0"/>
              <a:t>volume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higher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liquidity</a:t>
            </a:r>
            <a:r>
              <a:rPr lang="zh-CN" altLang="en-US" sz="1600" b="1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dirty="0"/>
              <a:t>smaller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bid-ask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spreads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b="1" dirty="0"/>
              <a:t>more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stable</a:t>
            </a:r>
            <a:r>
              <a:rPr lang="zh-CN" altLang="en-US" sz="1600" b="1" dirty="0"/>
              <a:t> </a:t>
            </a:r>
            <a:r>
              <a:rPr lang="en-US" altLang="zh-CN" sz="1600" dirty="0"/>
              <a:t>prices)</a:t>
            </a:r>
          </a:p>
          <a:p>
            <a:pPr lvl="1"/>
            <a:r>
              <a:rPr lang="en-US" altLang="zh-CN" sz="1600" b="1" dirty="0"/>
              <a:t>High</a:t>
            </a:r>
            <a:r>
              <a:rPr lang="zh-CN" altLang="en-US" sz="1600" b="1" dirty="0"/>
              <a:t> </a:t>
            </a:r>
            <a:r>
              <a:rPr lang="en-US" altLang="zh-CN" sz="1600" b="1" dirty="0" err="1"/>
              <a:t>open_interest</a:t>
            </a:r>
            <a:r>
              <a:rPr lang="zh-CN" altLang="en-US" sz="1600" b="1" dirty="0"/>
              <a:t> 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b="1" dirty="0"/>
              <a:t>high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level</a:t>
            </a:r>
            <a:r>
              <a:rPr lang="zh-CN" altLang="en-US" sz="1600" b="1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ongoing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market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interest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indicates</a:t>
            </a:r>
            <a:r>
              <a:rPr lang="zh-CN" altLang="en-US" sz="1600" dirty="0"/>
              <a:t> </a:t>
            </a:r>
            <a:r>
              <a:rPr lang="en-US" altLang="zh-CN" sz="1600" b="1" dirty="0"/>
              <a:t>market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sentiment</a:t>
            </a:r>
            <a:r>
              <a:rPr lang="zh-CN" altLang="en-US" sz="1600" b="1" dirty="0"/>
              <a:t> </a:t>
            </a:r>
            <a:r>
              <a:rPr lang="en-US" altLang="zh-CN" sz="1600" dirty="0"/>
              <a:t>or</a:t>
            </a:r>
            <a:r>
              <a:rPr lang="zh-CN" altLang="en-US" sz="1600" dirty="0"/>
              <a:t> </a:t>
            </a:r>
            <a:r>
              <a:rPr lang="en-US" altLang="zh-CN" sz="1600" b="1" dirty="0"/>
              <a:t>future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movements</a:t>
            </a:r>
          </a:p>
          <a:p>
            <a:r>
              <a:rPr lang="en-US" altLang="zh-CN" sz="1800" b="1" dirty="0"/>
              <a:t>Market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Dynamics:</a:t>
            </a:r>
          </a:p>
          <a:p>
            <a:pPr lvl="1"/>
            <a:r>
              <a:rPr lang="en-US" altLang="zh-CN" sz="1600" b="1" dirty="0"/>
              <a:t>Interaction</a:t>
            </a:r>
            <a:r>
              <a:rPr lang="zh-CN" altLang="en-US" sz="1600" dirty="0"/>
              <a:t> </a:t>
            </a:r>
            <a:r>
              <a:rPr lang="en-US" altLang="zh-CN" sz="1600" dirty="0"/>
              <a:t>between</a:t>
            </a:r>
            <a:r>
              <a:rPr lang="zh-CN" altLang="en-US" sz="1600" dirty="0"/>
              <a:t> </a:t>
            </a:r>
            <a:r>
              <a:rPr lang="en-US" altLang="zh-CN" sz="1600" b="1" dirty="0"/>
              <a:t>ask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&amp;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bid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prices/volumes</a:t>
            </a:r>
            <a:r>
              <a:rPr lang="zh-CN" altLang="en-US" sz="1600" b="1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market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dynamics</a:t>
            </a:r>
          </a:p>
          <a:p>
            <a:pPr lvl="1"/>
            <a:r>
              <a:rPr lang="en-US" altLang="zh-CN" sz="1600" b="1" dirty="0"/>
              <a:t>Large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volumes</a:t>
            </a:r>
            <a:r>
              <a:rPr lang="zh-CN" altLang="en-US" sz="1600" b="1" dirty="0"/>
              <a:t> </a:t>
            </a:r>
            <a:r>
              <a:rPr lang="en-US" altLang="zh-CN" sz="1600" dirty="0"/>
              <a:t>at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b="1" dirty="0"/>
              <a:t>certain</a:t>
            </a:r>
            <a:r>
              <a:rPr lang="zh-CN" altLang="en-US" sz="1600" b="1" dirty="0"/>
              <a:t> </a:t>
            </a:r>
            <a:r>
              <a:rPr lang="en-US" altLang="zh-CN" sz="1600" b="1" i="1" dirty="0"/>
              <a:t>bid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</a:t>
            </a:r>
            <a:r>
              <a:rPr lang="zh-CN" altLang="en-US" sz="1600" b="1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strong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buying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interests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b="1" dirty="0"/>
              <a:t>prices</a:t>
            </a:r>
            <a:r>
              <a:rPr lang="zh-CN" altLang="en-US" sz="1600" b="1" dirty="0"/>
              <a:t> ⬆︎</a:t>
            </a:r>
            <a:endParaRPr lang="en-US" altLang="zh-CN" sz="1600" b="1" dirty="0"/>
          </a:p>
          <a:p>
            <a:pPr lvl="1"/>
            <a:r>
              <a:rPr lang="en-US" altLang="zh-CN" sz="1600" b="1" dirty="0"/>
              <a:t>Large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volumes</a:t>
            </a:r>
            <a:r>
              <a:rPr lang="zh-CN" altLang="en-US" sz="1600" b="1" dirty="0"/>
              <a:t> </a:t>
            </a:r>
            <a:r>
              <a:rPr lang="en-US" altLang="zh-CN" sz="1600" dirty="0"/>
              <a:t>at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b="1" dirty="0"/>
              <a:t>certain</a:t>
            </a:r>
            <a:r>
              <a:rPr lang="zh-CN" altLang="en-US" sz="1600" b="1" dirty="0"/>
              <a:t> </a:t>
            </a:r>
            <a:r>
              <a:rPr lang="en-US" altLang="zh-CN" sz="1600" b="1" i="1" dirty="0"/>
              <a:t>ask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</a:t>
            </a:r>
            <a:r>
              <a:rPr lang="zh-CN" altLang="en-US" sz="1600" b="1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selling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pressure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b="1" dirty="0"/>
              <a:t>prices</a:t>
            </a:r>
            <a:r>
              <a:rPr lang="zh-CN" altLang="en-US" sz="1600" b="1" dirty="0"/>
              <a:t> ⬇  ︎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94486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160F-D9BC-E5A4-1632-9A2066CA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Dataset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Variable</a:t>
            </a:r>
            <a:r>
              <a:rPr lang="zh-CN" altLang="en-US" sz="3600" dirty="0"/>
              <a:t> </a:t>
            </a:r>
            <a:r>
              <a:rPr lang="en-US" altLang="zh-CN" sz="3600" dirty="0"/>
              <a:t>Relationships</a:t>
            </a:r>
            <a:r>
              <a:rPr lang="zh-CN" altLang="en-US" sz="3600" dirty="0"/>
              <a:t> </a:t>
            </a:r>
            <a:r>
              <a:rPr lang="en-US" altLang="zh-CN" sz="3600" dirty="0"/>
              <a:t>&amp;</a:t>
            </a:r>
            <a:r>
              <a:rPr lang="zh-CN" altLang="en-US" sz="3600" dirty="0"/>
              <a:t> </a:t>
            </a:r>
            <a:r>
              <a:rPr lang="en-US" altLang="zh-CN" sz="3600" dirty="0"/>
              <a:t>Interactions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E380C-96B0-47EA-0EF1-856313505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dirty="0"/>
              <a:t>Price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movements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market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direction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momentum</a:t>
            </a:r>
            <a:r>
              <a:rPr lang="zh-CN" altLang="en-US" sz="1800" b="1" dirty="0"/>
              <a:t> </a:t>
            </a:r>
            <a:r>
              <a:rPr lang="en-US" altLang="zh-CN" sz="1800" dirty="0"/>
              <a:t>determined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b="1" dirty="0" err="1"/>
              <a:t>last_price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changes</a:t>
            </a:r>
            <a:r>
              <a:rPr lang="zh-CN" altLang="en-US" sz="1800" b="1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relation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bid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ask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prices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r>
              <a:rPr lang="en-US" altLang="zh-CN" sz="1800" b="1" dirty="0"/>
              <a:t>Volume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analysis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high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trading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volume</a:t>
            </a:r>
            <a:r>
              <a:rPr lang="zh-CN" altLang="en-US" sz="1800" b="1" dirty="0"/>
              <a:t> </a:t>
            </a:r>
            <a:r>
              <a:rPr lang="en-US" altLang="zh-CN" sz="1800" dirty="0"/>
              <a:t>at</a:t>
            </a:r>
            <a:r>
              <a:rPr lang="zh-CN" altLang="en-US" sz="1800" dirty="0"/>
              <a:t> </a:t>
            </a:r>
            <a:r>
              <a:rPr lang="en-US" altLang="zh-CN" sz="1800" b="1" dirty="0"/>
              <a:t>specific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price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levels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(ask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bid)</a:t>
            </a:r>
            <a:r>
              <a:rPr lang="zh-CN" altLang="en-US" sz="1800" b="1" dirty="0"/>
              <a:t> </a:t>
            </a:r>
            <a:r>
              <a:rPr lang="en-US" altLang="zh-CN" sz="1800" dirty="0"/>
              <a:t>indicate</a:t>
            </a:r>
            <a:r>
              <a:rPr lang="zh-CN" altLang="en-US" sz="1800" dirty="0"/>
              <a:t> </a:t>
            </a:r>
            <a:r>
              <a:rPr lang="en-US" altLang="zh-CN" sz="1800" b="1" dirty="0"/>
              <a:t>support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resistance</a:t>
            </a:r>
            <a:r>
              <a:rPr lang="zh-CN" altLang="en-US" sz="1800" b="1" dirty="0"/>
              <a:t> </a:t>
            </a:r>
            <a:r>
              <a:rPr lang="en-US" altLang="zh-CN" sz="1800" dirty="0"/>
              <a:t>levels</a:t>
            </a:r>
          </a:p>
          <a:p>
            <a:r>
              <a:rPr lang="en-US" altLang="zh-CN" sz="1800" b="1" dirty="0"/>
              <a:t>Order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book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depth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distribution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ask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bid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prices/volumes</a:t>
            </a:r>
            <a:r>
              <a:rPr lang="zh-CN" altLang="en-US" sz="1800" b="1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order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book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depth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provides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b="1" dirty="0"/>
              <a:t>market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liquidity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b="1" dirty="0"/>
              <a:t>potential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price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volatility</a:t>
            </a:r>
          </a:p>
          <a:p>
            <a:r>
              <a:rPr lang="en-US" altLang="zh-CN" sz="1800" b="1" dirty="0"/>
              <a:t>Open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interest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trends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changes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open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interest</a:t>
            </a:r>
            <a:r>
              <a:rPr lang="zh-CN" altLang="en-US" sz="1800" b="1" dirty="0"/>
              <a:t> </a:t>
            </a:r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gauge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market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sentiment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b="1" dirty="0"/>
              <a:t>potential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future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price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movements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especially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b="1" dirty="0"/>
              <a:t>derivative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markets</a:t>
            </a:r>
          </a:p>
          <a:p>
            <a:pPr marL="0" indent="0">
              <a:buNone/>
            </a:pPr>
            <a:r>
              <a:rPr lang="zh-CN" altLang="en-US" sz="1600" dirty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47177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Preprocessing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Contract,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530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9129</TotalTime>
  <Words>2703</Words>
  <Application>Microsoft Macintosh PowerPoint</Application>
  <PresentationFormat>Widescreen</PresentationFormat>
  <Paragraphs>348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Aptos</vt:lpstr>
      <vt:lpstr>Aptos Display</vt:lpstr>
      <vt:lpstr>Arial</vt:lpstr>
      <vt:lpstr>Cambria Math</vt:lpstr>
      <vt:lpstr>Consolas</vt:lpstr>
      <vt:lpstr>Wingdings</vt:lpstr>
      <vt:lpstr>Office Theme</vt:lpstr>
      <vt:lpstr>RNN Stock Prediction + Quantization</vt:lpstr>
      <vt:lpstr>Part 0: Problem Description</vt:lpstr>
      <vt:lpstr>S&amp;P 500 Index Data</vt:lpstr>
      <vt:lpstr>Dataset – Description of Variables</vt:lpstr>
      <vt:lpstr>Dataset – Description of Variables</vt:lpstr>
      <vt:lpstr>Dataset – Description of Variables</vt:lpstr>
      <vt:lpstr>Dataset – Variable Relationships &amp; Interactions</vt:lpstr>
      <vt:lpstr>Dataset – Variable Relationships &amp; Interactions</vt:lpstr>
      <vt:lpstr>Part 1: Preprocessing</vt:lpstr>
      <vt:lpstr>High-Frequency Activity (Main Contract Signed)</vt:lpstr>
      <vt:lpstr>Part 2: Machine Learning Workflow</vt:lpstr>
      <vt:lpstr>Data Preparation</vt:lpstr>
      <vt:lpstr>Normalization</vt:lpstr>
      <vt:lpstr>Train/Val/Test Split</vt:lpstr>
      <vt:lpstr>Recurrent Neural Network (RNN)</vt:lpstr>
      <vt:lpstr>Recurrent Neural Network (RNN)</vt:lpstr>
      <vt:lpstr>Recurrent Neural Network (RNN) – Activation Functions</vt:lpstr>
      <vt:lpstr>Recurrent Neural Network (RNN) - Training</vt:lpstr>
      <vt:lpstr>Backpropagation: “Unrolled” RNN</vt:lpstr>
      <vt:lpstr>Recurrent Neural Network (RNN) - Limitations</vt:lpstr>
      <vt:lpstr>Long Short Term Memory (LSTM)</vt:lpstr>
      <vt:lpstr>Long Short Term Memory (LSTM) - Gates</vt:lpstr>
      <vt:lpstr>Long Short Term Memory (LSTM) – Forget Gate</vt:lpstr>
      <vt:lpstr>Long Short Term Memory (LSTM) – Input Gate</vt:lpstr>
      <vt:lpstr>Long Short Term Memory (LSTM) – Input Gate</vt:lpstr>
      <vt:lpstr>Long Short Term Memory (LSTM) – Output Gate</vt:lpstr>
      <vt:lpstr>Gated Recurrent Unit (GRU)</vt:lpstr>
      <vt:lpstr>Gated Recurrent Unit (GRU) – Update Gate</vt:lpstr>
      <vt:lpstr>Gated Recurrent Unit (GRU) – Forget (Reset) Gate</vt:lpstr>
      <vt:lpstr>Gated Recurrent Unit (GRU) – Current Memory Content</vt:lpstr>
      <vt:lpstr>Gated Recurrent Unit (GRU) – Final Memory at Current Step</vt:lpstr>
      <vt:lpstr>Effect of Larger Window or Features Size on Performance</vt:lpstr>
      <vt:lpstr>Part 2: Quantization</vt:lpstr>
      <vt:lpstr>What is Quantization?</vt:lpstr>
      <vt:lpstr>Why Quantization is Important</vt:lpstr>
      <vt:lpstr>Goal of Quantization</vt:lpstr>
      <vt:lpstr>Theoretical Peak Performance</vt:lpstr>
      <vt:lpstr>Quantization Methods with High Acceleration</vt:lpstr>
      <vt:lpstr>Linear Quantization</vt:lpstr>
      <vt:lpstr>Linear Quantization</vt:lpstr>
      <vt:lpstr>Classification of Quantization Methods</vt:lpstr>
      <vt:lpstr>When to Use Bias Term?</vt:lpstr>
      <vt:lpstr>Kullback-Leibler (KL) Divergence</vt:lpstr>
      <vt:lpstr>Entropy Calibration via KL Divergence</vt:lpstr>
      <vt:lpstr>Overall Quantization Procedure</vt:lpstr>
      <vt:lpstr>References</vt:lpstr>
      <vt:lpstr>Special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Zhou</dc:creator>
  <cp:lastModifiedBy>Michael Zhou</cp:lastModifiedBy>
  <cp:revision>530</cp:revision>
  <dcterms:created xsi:type="dcterms:W3CDTF">2024-07-03T06:07:11Z</dcterms:created>
  <dcterms:modified xsi:type="dcterms:W3CDTF">2024-07-19T09:31:01Z</dcterms:modified>
</cp:coreProperties>
</file>